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2" r:id="rId2"/>
    <p:sldId id="326" r:id="rId3"/>
    <p:sldId id="358" r:id="rId4"/>
    <p:sldId id="334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1" userDrawn="1">
          <p15:clr>
            <a:srgbClr val="A4A3A4"/>
          </p15:clr>
        </p15:guide>
        <p15:guide id="2" pos="836" userDrawn="1">
          <p15:clr>
            <a:srgbClr val="A4A3A4"/>
          </p15:clr>
        </p15:guide>
        <p15:guide id="3" pos="304" userDrawn="1">
          <p15:clr>
            <a:srgbClr val="A4A3A4"/>
          </p15:clr>
        </p15:guide>
        <p15:guide id="4" orient="horz" pos="284" userDrawn="1">
          <p15:clr>
            <a:srgbClr val="A4A3A4"/>
          </p15:clr>
        </p15:guide>
        <p15:guide id="5" pos="1383" userDrawn="1">
          <p15:clr>
            <a:srgbClr val="A4A3A4"/>
          </p15:clr>
        </p15:guide>
        <p15:guide id="6" orient="horz" pos="2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9D9"/>
    <a:srgbClr val="0066FF"/>
    <a:srgbClr val="FF33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74" autoAdjust="0"/>
    <p:restoredTop sz="92029" autoAdjust="0"/>
  </p:normalViewPr>
  <p:slideViewPr>
    <p:cSldViewPr>
      <p:cViewPr>
        <p:scale>
          <a:sx n="84" d="100"/>
          <a:sy n="84" d="100"/>
        </p:scale>
        <p:origin x="-1236" y="-534"/>
      </p:cViewPr>
      <p:guideLst>
        <p:guide orient="horz" pos="811"/>
        <p:guide orient="horz" pos="284"/>
        <p:guide orient="horz" pos="2941"/>
        <p:guide pos="836"/>
        <p:guide pos="304"/>
        <p:guide pos="1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8603-7E2E-40E9-A427-E36CEABD3722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55C2-05FF-4A95-A413-8AC58A8D4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55C2-05FF-4A95-A413-8AC58A8D4E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rutube.ru/channel/2789590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+MfVt1Bs_g2cxMGJi" TargetMode="External"/><Relationship Id="rId5" Type="http://schemas.openxmlformats.org/officeDocument/2006/relationships/hyperlink" Target="http://www.srro.r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357172"/>
            <a:ext cx="6929486" cy="4643470"/>
          </a:xfrm>
        </p:spPr>
        <p:txBody>
          <a:bodyPr anchor="t">
            <a:no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3500" b="1" dirty="0" smtClean="0"/>
              <a:t>Новеллы Соглашения между Правительством, Федерацией профсоюзов и Союзом работодателей Ростовской области на 2026 – 2028 годы. Роль вузовского сообщества.             </a:t>
            </a:r>
            <a:endParaRPr lang="ru-RU" sz="3500" dirty="0" smtClean="0"/>
          </a:p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latin typeface="Bahnschrift" panose="020B0502040204020203" pitchFamily="34" charset="0"/>
              <a:cs typeface="Rubik" panose="02000604000000020004" pitchFamily="2" charset="-79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9B4205-CBDD-45A1-B3AB-48C8566A52B7}"/>
              </a:ext>
            </a:extLst>
          </p:cNvPr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64ED301A-589C-44C2-AF98-98742DB75706}"/>
              </a:ext>
            </a:extLst>
          </p:cNvPr>
          <p:cNvSpPr txBox="1">
            <a:spLocks/>
          </p:cNvSpPr>
          <p:nvPr/>
        </p:nvSpPr>
        <p:spPr>
          <a:xfrm>
            <a:off x="2428860" y="3714758"/>
            <a:ext cx="6326408" cy="1428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Bahnschrift Condensed" panose="020B0502040204020203" pitchFamily="34" charset="0"/>
              </a:rPr>
              <a:t>Нетесанов  Виктор Фёдорович</a:t>
            </a:r>
            <a:r>
              <a:rPr lang="ru-RU" sz="2400" dirty="0" smtClean="0">
                <a:latin typeface="Bahnschrift Condensed" panose="020B0502040204020203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Bahnschrift Condensed" panose="020B0502040204020203" pitchFamily="34" charset="0"/>
              </a:rPr>
              <a:t>Вице-президент Союза работодателей Ростовской области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Bahnschrift Condensed" panose="020B0502040204020203" pitchFamily="34" charset="0"/>
              </a:rPr>
              <a:t>(регионального отделения РСПП)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64" y="233699"/>
            <a:ext cx="1568116" cy="1200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 smtClean="0"/>
              <a:t>Соглашение служит базой для разработки территориальных и отраслевых Соглашений и коллективных договоров в организациях. </a:t>
            </a:r>
            <a:br>
              <a:rPr lang="ru-RU" sz="2400" dirty="0" smtClean="0"/>
            </a:br>
            <a:r>
              <a:rPr lang="ru-RU" sz="2400" dirty="0" smtClean="0"/>
              <a:t>Только за нарушение коллективного договора работодателя ждет </a:t>
            </a:r>
            <a:r>
              <a:rPr lang="ru-RU" sz="2400" b="1" dirty="0" smtClean="0"/>
              <a:t>административная ответственность</a:t>
            </a:r>
            <a:r>
              <a:rPr lang="ru-RU" sz="2400" dirty="0" smtClean="0"/>
              <a:t> по ст. 5.31 </a:t>
            </a:r>
            <a:r>
              <a:rPr lang="ru-RU" sz="2400" dirty="0" err="1" smtClean="0"/>
              <a:t>КоАП</a:t>
            </a:r>
            <a:r>
              <a:rPr lang="ru-RU" sz="2400" dirty="0" smtClean="0"/>
              <a:t> РФ –</a:t>
            </a:r>
            <a:r>
              <a:rPr lang="ru-RU" sz="2400" b="1" dirty="0" smtClean="0"/>
              <a:t>предупреждение или штраф 3-5 тыс. руб.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3. Областным законодательством изменен порядок присоединения к новому Соглашению. Установлен </a:t>
            </a:r>
            <a:r>
              <a:rPr lang="ru-RU" sz="2400" b="1" dirty="0" smtClean="0"/>
              <a:t>срок в 60 дней </a:t>
            </a:r>
            <a:r>
              <a:rPr lang="ru-RU" sz="2400" dirty="0" smtClean="0"/>
              <a:t>для принятия решения и предусмотрены условия о временном приостановлении действия отдельных положений Соглашения на своем предприятии.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100" b="1" dirty="0" smtClean="0"/>
              <a:t>Роль вузовского сообщества в реализации нового Соглашения: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1. Привести коллективные и трудовые договора, локальные нормативные акты в соответствие с новым </a:t>
            </a:r>
            <a:r>
              <a:rPr lang="ru-RU" sz="2000" dirty="0" smtClean="0"/>
              <a:t>Соглашением и изменениями трудового законодательства.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2. Уделить особое внимание оплате труда, которое ориентирует работодателя на рост производительности труда и оплаты труда.</a:t>
            </a:r>
            <a:endParaRPr lang="ru-RU" sz="21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1026" name="Picture 2" descr="C:\Users\user\YandexDisk\Рабочая\ГУГЛ ДИСК\2026 Мероприятия\02 февраль\19 02 Совет ректоров вузов РО\Фото для слайдов\3 слай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811334"/>
            <a:ext cx="3143272" cy="2031432"/>
          </a:xfrm>
          <a:prstGeom prst="rect">
            <a:avLst/>
          </a:prstGeom>
          <a:noFill/>
        </p:spPr>
      </p:pic>
      <p:pic>
        <p:nvPicPr>
          <p:cNvPr id="1027" name="Picture 3" descr="C:\Users\user\YandexDisk\Рабочая\ГУГЛ ДИСК\2026 Мероприятия\02 февраль\19 02 Совет ректоров вузов РО\Фото для слайдов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2425" y="2786064"/>
            <a:ext cx="3648723" cy="2016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900" dirty="0" smtClean="0"/>
              <a:t>3. Развитие креативных индустрий, способствующих сохранению кадров и продвижению инноваций. </a:t>
            </a:r>
            <a:br>
              <a:rPr lang="ru-RU" sz="1900" dirty="0" smtClean="0"/>
            </a:br>
            <a:r>
              <a:rPr lang="ru-RU" sz="1900" dirty="0" smtClean="0"/>
              <a:t>4. Реализация раздела 5 Соглашения </a:t>
            </a:r>
            <a:r>
              <a:rPr lang="ru-RU" sz="1900" b="1" dirty="0" smtClean="0"/>
              <a:t>«Механизмы формирования здорового образа жизни»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r>
              <a:rPr lang="ru-RU" sz="1900" dirty="0" smtClean="0"/>
              <a:t>5. Повышение качества подготовки кадров в соответствии с разделом 3 </a:t>
            </a:r>
            <a:r>
              <a:rPr lang="ru-RU" sz="1900" b="1" dirty="0" smtClean="0"/>
              <a:t>«Развитие рынка труда, содействие занятости населения и подготовка кадров»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r>
              <a:rPr lang="ru-RU" sz="1900" dirty="0" smtClean="0"/>
              <a:t>6. Центральное внимание молодежной политике и поддержке участникам СВО</a:t>
            </a:r>
            <a:r>
              <a:rPr lang="ru-RU" sz="2000" dirty="0" smtClean="0"/>
              <a:t> </a:t>
            </a:r>
            <a:r>
              <a:rPr lang="ru-RU" sz="1900" dirty="0" smtClean="0"/>
              <a:t>(Разделы 7 и 8 Соглашения соответственно).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8194" name="Picture 2" descr="C:\Users\user\YandexDisk\Рабочая\ГУГЛ ДИСК\2026 Мероприятия\02 февраль\19 02 Совет ректоров вузов РО\Фото для слайдов\13 слай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857502"/>
            <a:ext cx="3571866" cy="211510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714626"/>
            <a:ext cx="3444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33699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214297"/>
            <a:ext cx="721520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Спасибо за внимание!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 </a:t>
            </a:r>
            <a:r>
              <a:rPr lang="ru-RU" sz="1800" dirty="0" smtClean="0"/>
              <a:t>С более подробной информацией  можно ознакомиться на нашем сайте</a:t>
            </a:r>
            <a:r>
              <a:rPr lang="ru-RU" sz="1800" b="1" dirty="0" smtClean="0"/>
              <a:t> </a:t>
            </a:r>
            <a:r>
              <a:rPr lang="en-US" sz="1800" u="sng" dirty="0" smtClean="0">
                <a:hlinkClick r:id="rId5"/>
              </a:rPr>
              <a:t>www</a:t>
            </a:r>
            <a:r>
              <a:rPr lang="ru-RU" sz="1800" u="sng" dirty="0" smtClean="0">
                <a:hlinkClick r:id="rId5"/>
              </a:rPr>
              <a:t>.</a:t>
            </a:r>
            <a:r>
              <a:rPr lang="en-US" sz="1800" u="sng" dirty="0" err="1" smtClean="0">
                <a:hlinkClick r:id="rId5"/>
              </a:rPr>
              <a:t>srro</a:t>
            </a:r>
            <a:r>
              <a:rPr lang="ru-RU" sz="1800" u="sng" dirty="0" smtClean="0">
                <a:hlinkClick r:id="rId5"/>
              </a:rPr>
              <a:t>.</a:t>
            </a:r>
            <a:r>
              <a:rPr lang="en-US" sz="1800" u="sng" dirty="0" smtClean="0">
                <a:hlinkClick r:id="rId5"/>
              </a:rPr>
              <a:t>ru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/>
              <a:t>Telegram-</a:t>
            </a:r>
            <a:r>
              <a:rPr lang="ru-RU" sz="1800" dirty="0" smtClean="0"/>
              <a:t>канал</a:t>
            </a:r>
            <a:r>
              <a:rPr lang="en-US" sz="1800" dirty="0" smtClean="0"/>
              <a:t>: </a:t>
            </a:r>
            <a:r>
              <a:rPr lang="en-US" sz="1800" u="sng" dirty="0" smtClean="0">
                <a:hlinkClick r:id="rId6"/>
              </a:rPr>
              <a:t>https://t.me/+MfVt1Bs_g2cxMGJi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err="1" smtClean="0"/>
              <a:t>Rutube</a:t>
            </a:r>
            <a:r>
              <a:rPr lang="ru-RU" sz="1800" dirty="0" smtClean="0"/>
              <a:t>-канал: </a:t>
            </a:r>
            <a:r>
              <a:rPr lang="en-US" sz="1800" u="sng" dirty="0" smtClean="0">
                <a:hlinkClick r:id="rId7"/>
              </a:rPr>
              <a:t>https</a:t>
            </a:r>
            <a:r>
              <a:rPr lang="ru-RU" sz="1800" u="sng" dirty="0" smtClean="0">
                <a:hlinkClick r:id="rId7"/>
              </a:rPr>
              <a:t>://</a:t>
            </a:r>
            <a:r>
              <a:rPr lang="en-US" sz="1800" u="sng" dirty="0" err="1" smtClean="0">
                <a:hlinkClick r:id="rId7"/>
              </a:rPr>
              <a:t>rutube</a:t>
            </a:r>
            <a:r>
              <a:rPr lang="ru-RU" sz="1800" u="sng" dirty="0" smtClean="0">
                <a:hlinkClick r:id="rId7"/>
              </a:rPr>
              <a:t>.</a:t>
            </a:r>
            <a:r>
              <a:rPr lang="en-US" sz="1800" u="sng" dirty="0" smtClean="0">
                <a:hlinkClick r:id="rId7"/>
              </a:rPr>
              <a:t>ru</a:t>
            </a:r>
            <a:r>
              <a:rPr lang="ru-RU" sz="1800" u="sng" dirty="0" smtClean="0">
                <a:hlinkClick r:id="rId7"/>
              </a:rPr>
              <a:t>/</a:t>
            </a:r>
            <a:r>
              <a:rPr lang="en-US" sz="1800" u="sng" dirty="0" smtClean="0">
                <a:hlinkClick r:id="rId7"/>
              </a:rPr>
              <a:t>channel</a:t>
            </a:r>
            <a:r>
              <a:rPr lang="ru-RU" sz="1800" u="sng" dirty="0" smtClean="0">
                <a:hlinkClick r:id="rId7"/>
              </a:rPr>
              <a:t>/27895908/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8"/>
            <a:ext cx="7286644" cy="5000642"/>
          </a:xfrm>
        </p:spPr>
        <p:txBody>
          <a:bodyPr anchor="t">
            <a:noAutofit/>
          </a:bodyPr>
          <a:lstStyle/>
          <a:p>
            <a:r>
              <a:rPr lang="ru-RU" sz="1600" b="1" dirty="0" smtClean="0"/>
              <a:t>27 ноября 2025 года </a:t>
            </a:r>
            <a:r>
              <a:rPr lang="ru-RU" sz="1600" dirty="0" smtClean="0"/>
              <a:t>Правительство Ростовской области в лице Губернатора Ростовской области </a:t>
            </a:r>
            <a:r>
              <a:rPr lang="ru-RU" sz="1600" b="1" dirty="0" smtClean="0"/>
              <a:t>Слюсаря Ю.Б.</a:t>
            </a:r>
            <a:r>
              <a:rPr lang="ru-RU" sz="1600" dirty="0" smtClean="0"/>
              <a:t>, Союз организаций профсоюзов «Федерация профсоюзов Ростовской области» </a:t>
            </a:r>
            <a:br>
              <a:rPr lang="ru-RU" sz="1600" dirty="0" smtClean="0"/>
            </a:br>
            <a:r>
              <a:rPr lang="ru-RU" sz="1600" dirty="0" smtClean="0"/>
              <a:t>в лице председателя </a:t>
            </a:r>
            <a:r>
              <a:rPr lang="ru-RU" sz="1600" b="1" dirty="0" smtClean="0"/>
              <a:t>Лозыченко А.В.</a:t>
            </a:r>
            <a:r>
              <a:rPr lang="ru-RU" sz="1600" dirty="0" smtClean="0"/>
              <a:t> и Союз работодателей </a:t>
            </a:r>
            <a:br>
              <a:rPr lang="ru-RU" sz="1600" dirty="0" smtClean="0"/>
            </a:br>
            <a:r>
              <a:rPr lang="ru-RU" sz="1600" dirty="0" smtClean="0"/>
              <a:t>Ростовской области в лице президента </a:t>
            </a:r>
            <a:r>
              <a:rPr lang="ru-RU" sz="1600" b="1" dirty="0" smtClean="0"/>
              <a:t>Лакунина В.Ю.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было подписано очередное </a:t>
            </a:r>
            <a:r>
              <a:rPr lang="ru-RU" sz="1600" b="1" dirty="0" smtClean="0"/>
              <a:t>Ростовское трехстороннее (региональное)</a:t>
            </a:r>
            <a:r>
              <a:rPr lang="ru-RU" sz="1600" dirty="0" smtClean="0"/>
              <a:t> </a:t>
            </a:r>
            <a:r>
              <a:rPr lang="ru-RU" sz="1600" b="1" dirty="0" smtClean="0"/>
              <a:t>Соглашение между Правительством, </a:t>
            </a:r>
            <a:br>
              <a:rPr lang="ru-RU" sz="1600" b="1" dirty="0" smtClean="0"/>
            </a:br>
            <a:r>
              <a:rPr lang="ru-RU" sz="1600" b="1" dirty="0" smtClean="0"/>
              <a:t>Федерацией профсоюзов и Союзом работодателей </a:t>
            </a:r>
            <a:br>
              <a:rPr lang="ru-RU" sz="1600" b="1" dirty="0" smtClean="0"/>
            </a:br>
            <a:r>
              <a:rPr lang="ru-RU" sz="1600" b="1" dirty="0" smtClean="0"/>
              <a:t>Ростовской области на 2026 - 2028 годы</a:t>
            </a:r>
            <a:r>
              <a:rPr lang="ru-RU" sz="1600" dirty="0" smtClean="0"/>
              <a:t>, </a:t>
            </a:r>
            <a:br>
              <a:rPr lang="ru-RU" sz="1600" dirty="0" smtClean="0"/>
            </a:br>
            <a:r>
              <a:rPr lang="ru-RU" sz="1600" dirty="0" smtClean="0"/>
              <a:t>которое вступило в силу </a:t>
            </a:r>
            <a:r>
              <a:rPr lang="ru-RU" sz="1600" b="1" dirty="0" smtClean="0"/>
              <a:t>1 января 2026 </a:t>
            </a:r>
            <a:r>
              <a:rPr lang="ru-RU" sz="1600" dirty="0" smtClean="0"/>
              <a:t>года.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33699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1027" name="Picture 3" descr="C:\Users\user\YandexDisk\Рабочая\ГУГЛ ДИСК\2026 Мероприятия\02 февраль\19 02 Совет ректоров вузов РО\Фото для слайдов\2 слай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714626"/>
            <a:ext cx="454493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33699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 smtClean="0"/>
              <a:t>Соглашение стало объёмным и более содержательным. Появились два новых раздела, посвященных механизму формирования идеологии здорового образа жизни, поддержке участников специальной военной операции и членов их семей, а сам документ теперь включает 10 вместо прежних 8 разделов.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1027" name="Picture 3" descr="C:\Users\user\YandexDisk\Рабочая\ГУГЛ ДИСК\2025 Мероприятия\06 июнь\27 июня Правление СРРО\Материалы Правления\Фото для слайдов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857502"/>
            <a:ext cx="3220293" cy="2143122"/>
          </a:xfrm>
          <a:prstGeom prst="rect">
            <a:avLst/>
          </a:prstGeom>
          <a:noFill/>
        </p:spPr>
      </p:pic>
      <p:pic>
        <p:nvPicPr>
          <p:cNvPr id="1028" name="Picture 4" descr="C:\Users\user\YandexDisk\Рабочая\ГУГЛ ДИСК\2025 Мероприятия\06 июнь\27 июня Правление СРРО\Материалы Правления\Фото для слайдов\1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502"/>
            <a:ext cx="3751274" cy="215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 smtClean="0"/>
              <a:t>Изменено название 3 раздела </a:t>
            </a:r>
            <a:r>
              <a:rPr lang="ru-RU" sz="2400" b="1" dirty="0" smtClean="0"/>
              <a:t>«Развитие рынка труда, содействие занятости населения  и подготовки кадров». </a:t>
            </a:r>
            <a:br>
              <a:rPr lang="ru-RU" sz="2400" b="1" dirty="0" smtClean="0"/>
            </a:br>
            <a:r>
              <a:rPr lang="ru-RU" sz="2400" dirty="0" smtClean="0"/>
              <a:t>Впервые в Соглашение вошли положения о создании творческих условий труда и о развитии креативных индустрий.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1026" name="Picture 2" descr="C:\Users\user\YandexDisk\Рабочая\ГУГЛ ДИСК\2026 Мероприятия\02 февраль\19 02 Совет ректоров вузов РО\Фото для слайдов\4 слайд 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268180"/>
            <a:ext cx="3543297" cy="2659597"/>
          </a:xfrm>
          <a:prstGeom prst="rect">
            <a:avLst/>
          </a:prstGeom>
          <a:noFill/>
        </p:spPr>
      </p:pic>
      <p:pic>
        <p:nvPicPr>
          <p:cNvPr id="2" name="Picture 2" descr="C:\Users\user\YandexDisk\Рабочая\ГУГЛ ДИСК\2025 Мероприятия\11 ноябрь\27 11 Подписание Соглашения на 2026 -2028 годы\ФОТО НА СЛАЙДЫ\3006_n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714626"/>
            <a:ext cx="3325114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 smtClean="0"/>
              <a:t>В Соглашении учтены изменения трудового законодательства в части МРОТ (рост на 20,7 %, </a:t>
            </a:r>
            <a:br>
              <a:rPr lang="ru-RU" sz="2400" dirty="0" smtClean="0"/>
            </a:br>
            <a:r>
              <a:rPr lang="ru-RU" sz="2400" dirty="0" smtClean="0"/>
              <a:t>теперь он составляет </a:t>
            </a:r>
            <a:r>
              <a:rPr lang="ru-RU" sz="2400" b="1" dirty="0" smtClean="0"/>
              <a:t>27093 рубля</a:t>
            </a:r>
            <a:r>
              <a:rPr lang="ru-RU" sz="2400" dirty="0" smtClean="0"/>
              <a:t>). </a:t>
            </a:r>
            <a:br>
              <a:rPr lang="ru-RU" sz="2400" dirty="0" smtClean="0"/>
            </a:br>
            <a:r>
              <a:rPr lang="ru-RU" sz="2400" dirty="0" smtClean="0"/>
              <a:t>В 2025 году МРОТ составлял 22440 рублей. </a:t>
            </a:r>
            <a:br>
              <a:rPr lang="ru-RU" sz="2400" dirty="0" smtClean="0"/>
            </a:br>
            <a:r>
              <a:rPr lang="ru-RU" sz="2400" dirty="0" smtClean="0"/>
              <a:t>Для работодателей, которые участвуют в реализации нового Соглашения, МРОТ в текущем году составит </a:t>
            </a:r>
            <a:r>
              <a:rPr lang="ru-RU" sz="2400" b="1" dirty="0" smtClean="0"/>
              <a:t>32512 рублей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2053" name="Picture 5" descr="C:\Users\user\YandexDisk\Рабочая\ГУГЛ ДИСК\2026 Мероприятия\02 февраль\19 02 Совет ректоров вузов РО\Фото для слайдов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643188"/>
            <a:ext cx="4000528" cy="239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b="1" dirty="0" smtClean="0"/>
              <a:t>С 1 января 2026 года </a:t>
            </a:r>
            <a:r>
              <a:rPr lang="ru-RU" sz="2400" dirty="0" smtClean="0"/>
              <a:t>заменили общероссийский классификатор профессий и должностей (</a:t>
            </a:r>
            <a:r>
              <a:rPr lang="ru-RU" sz="2400" i="1" dirty="0" smtClean="0"/>
              <a:t>Приказ </a:t>
            </a:r>
            <a:r>
              <a:rPr lang="ru-RU" sz="2400" i="1" dirty="0" err="1" smtClean="0"/>
              <a:t>Росстандарта</a:t>
            </a:r>
            <a:r>
              <a:rPr lang="ru-RU" sz="2400" i="1" dirty="0" smtClean="0"/>
              <a:t> от 16.05.2025 № 423-ст). </a:t>
            </a:r>
            <a:r>
              <a:rPr lang="ru-RU" sz="2400" dirty="0" smtClean="0"/>
              <a:t>Вместо классификатора ОК 016 – 94, который применяли почти 30 лет, заработал новый – </a:t>
            </a:r>
            <a:r>
              <a:rPr lang="ru-RU" sz="2400" b="1" dirty="0" smtClean="0"/>
              <a:t>ОК 016-2025</a:t>
            </a:r>
            <a:r>
              <a:rPr lang="ru-RU" sz="2400" dirty="0" smtClean="0"/>
              <a:t>. Он также состоит из 2 разделов: профессии рабочих и служащих.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3074" name="Picture 2" descr="C:\Users\user\YandexDisk\Рабочая\ГУГЛ ДИСК\2026 Мероприятия\02 февраль\19 02 Совет ректоров вузов РО\Фото для слайдов\6 слай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643188"/>
            <a:ext cx="3733792" cy="2333620"/>
          </a:xfrm>
          <a:prstGeom prst="rect">
            <a:avLst/>
          </a:prstGeom>
          <a:noFill/>
        </p:spPr>
      </p:pic>
      <p:pic>
        <p:nvPicPr>
          <p:cNvPr id="2050" name="Picture 2" descr="C:\Users\user\YandexDisk\Рабочая\ГУГЛ ДИСК\2025 Мероприятия\11 ноябрь\27 11 Подписание Соглашения на 2026 -2028 годы\ФОТО НА СЛАЙДЫ\0812_n1_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643188"/>
            <a:ext cx="3376602" cy="225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 smtClean="0"/>
              <a:t>Произошли и другие изменения в трудовом законодательстве, включенные в новое Соглашение: особенности регулирования труда наставников, компенсации за работу в выходные и праздничные дни, конкретизированы виды и размеры премий, заработали поправки о выплатах совместителям при ликвидации и сокращении.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3075" name="Picture 3" descr="C:\Users\user\YandexDisk\Рабочая\ГУГЛ ДИСК\2026 Мероприятия\02 февраль\19 02 Совет ректоров вузов РО\Фото для слайдов\7слай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2284" y="2714626"/>
            <a:ext cx="4026812" cy="228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100" b="1" dirty="0" smtClean="0"/>
              <a:t>Комментарии содержания нового Соглашения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1. Подписанное Соглашение – это государственная политика в сфере экономических и социально – трудовых отношений, согласованная с работодателями и профсоюзами. Его цель - не допустить социального напряжения в обществе. Трехстороннее Соглашение – это коллективный труд.</a:t>
            </a:r>
            <a:endParaRPr lang="ru-RU" sz="21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4099" name="Picture 3" descr="C:\Users\user\YandexDisk\Рабочая\ГУГЛ ДИСК\2026 Мероприятия\02 февраль\19 02 Совет ректоров вузов РО\Фото для слайдов\8 слай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397088"/>
            <a:ext cx="1928826" cy="262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085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568116" cy="120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1433831"/>
            <a:ext cx="1658256" cy="695004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0"/>
            <a:ext cx="72866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200" dirty="0" smtClean="0"/>
              <a:t>2. Соглашение – это объемный документ, который является </a:t>
            </a:r>
            <a:r>
              <a:rPr lang="ru-RU" sz="2200" b="1" dirty="0" smtClean="0"/>
              <a:t>специфическим видом правового акта</a:t>
            </a:r>
            <a:r>
              <a:rPr lang="ru-RU" sz="2200" dirty="0" smtClean="0"/>
              <a:t>, регулирующий трудовые отношения на региональном уровне, но имеющий природу договора, </a:t>
            </a:r>
            <a:r>
              <a:rPr lang="ru-RU" sz="2200" b="1" dirty="0" smtClean="0"/>
              <a:t>а не закона</a:t>
            </a:r>
            <a:r>
              <a:rPr lang="ru-RU" sz="2200" dirty="0" smtClean="0"/>
              <a:t>. Работодатели могут быть привлечены к ответственности, если невыполнение Соглашения нарушает права работников, </a:t>
            </a:r>
            <a:r>
              <a:rPr lang="ru-RU" sz="2200" b="1" dirty="0" smtClean="0"/>
              <a:t>установленные Трудовым кодексом РФ. </a:t>
            </a:r>
            <a:endParaRPr lang="ru-RU" sz="22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6142" y="3729158"/>
            <a:ext cx="1623411" cy="102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19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02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  <a:cs typeface="Rubik" panose="02000604000000020004" pitchFamily="2" charset="-79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   202</a:t>
            </a:r>
            <a:r>
              <a:rPr lang="ru-RU" dirty="0" smtClean="0">
                <a:solidFill>
                  <a:schemeClr val="bg1"/>
                </a:solidFill>
                <a:latin typeface="Bahnschrift" panose="020B0502040204020203" pitchFamily="34" charset="0"/>
                <a:cs typeface="Rubik" panose="02000604000000020004" pitchFamily="2" charset="-79"/>
              </a:rPr>
              <a:t>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786064"/>
            <a:ext cx="4214810" cy="217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7242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С РО">
      <a:dk1>
        <a:srgbClr val="23376E"/>
      </a:dk1>
      <a:lt1>
        <a:srgbClr val="FFFFFF"/>
      </a:lt1>
      <a:dk2>
        <a:srgbClr val="D7B46E"/>
      </a:dk2>
      <a:lt2>
        <a:srgbClr val="D8D8D8"/>
      </a:lt2>
      <a:accent1>
        <a:srgbClr val="D7B46E"/>
      </a:accent1>
      <a:accent2>
        <a:srgbClr val="23376E"/>
      </a:accent2>
      <a:accent3>
        <a:srgbClr val="DDDDDD"/>
      </a:accent3>
      <a:accent4>
        <a:srgbClr val="B2B2B2"/>
      </a:accent4>
      <a:accent5>
        <a:srgbClr val="C00000"/>
      </a:accent5>
      <a:accent6>
        <a:srgbClr val="23376E"/>
      </a:accent6>
      <a:hlink>
        <a:srgbClr val="4F81BD"/>
      </a:hlink>
      <a:folHlink>
        <a:srgbClr val="C00000"/>
      </a:folHlink>
    </a:clrScheme>
    <a:fontScheme name="ЗСРО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395</Words>
  <Application>Microsoft Office PowerPoint</Application>
  <PresentationFormat>Экран (16:9)</PresentationFormat>
  <Paragraphs>67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27 ноября 2025 года Правительство Ростовской области в лице Губернатора Ростовской области Слюсаря Ю.Б., Союз организаций профсоюзов «Федерация профсоюзов Ростовской области»  в лице председателя Лозыченко А.В. и Союз работодателей  Ростовской области в лице президента Лакунина В.Ю.  было подписано очередное Ростовское трехстороннее (региональное) Соглашение между Правительством,  Федерацией профсоюзов и Союзом работодателей  Ростовской области на 2026 - 2028 годы,  которое вступило в силу 1 января 2026 года.</vt:lpstr>
      <vt:lpstr>Соглашение стало объёмным и более содержательным. Появились два новых раздела, посвященных механизму формирования идеологии здорового образа жизни, поддержке участников специальной военной операции и членов их семей, а сам документ теперь включает 10 вместо прежних 8 разделов.</vt:lpstr>
      <vt:lpstr>Изменено название 3 раздела «Развитие рынка труда, содействие занятости населения  и подготовки кадров».  Впервые в Соглашение вошли положения о создании творческих условий труда и о развитии креативных индустрий.</vt:lpstr>
      <vt:lpstr>В Соглашении учтены изменения трудового законодательства в части МРОТ (рост на 20,7 %,  теперь он составляет 27093 рубля).  В 2025 году МРОТ составлял 22440 рублей.  Для работодателей, которые участвуют в реализации нового Соглашения, МРОТ в текущем году составит 32512 рублей.</vt:lpstr>
      <vt:lpstr>С 1 января 2026 года заменили общероссийский классификатор профессий и должностей (Приказ Росстандарта от 16.05.2025 № 423-ст). Вместо классификатора ОК 016 – 94, который применяли почти 30 лет, заработал новый – ОК 016-2025. Он также состоит из 2 разделов: профессии рабочих и служащих.</vt:lpstr>
      <vt:lpstr>Произошли и другие изменения в трудовом законодательстве, включенные в новое Соглашение: особенности регулирования труда наставников, компенсации за работу в выходные и праздничные дни, конкретизированы виды и размеры премий, заработали поправки о выплатах совместителям при ликвидации и сокращении.</vt:lpstr>
      <vt:lpstr>Комментарии содержания нового Соглашения 1. Подписанное Соглашение – это государственная политика в сфере экономических и социально – трудовых отношений, согласованная с работодателями и профсоюзами. Его цель - не допустить социального напряжения в обществе. Трехстороннее Соглашение – это коллективный труд.</vt:lpstr>
      <vt:lpstr>2. Соглашение – это объемный документ, который является специфическим видом правового акта, регулирующий трудовые отношения на региональном уровне, но имеющий природу договора, а не закона. Работодатели могут быть привлечены к ответственности, если невыполнение Соглашения нарушает права работников, установленные Трудовым кодексом РФ. </vt:lpstr>
      <vt:lpstr>Соглашение служит базой для разработки территориальных и отраслевых Соглашений и коллективных договоров в организациях.  Только за нарушение коллективного договора работодателя ждет административная ответственность по ст. 5.31 КоАП РФ –предупреждение или штраф 3-5 тыс. руб.  3. Областным законодательством изменен порядок присоединения к новому Соглашению. Установлен срок в 60 дней для принятия решения и предусмотрены условия о временном приостановлении действия отдельных положений Соглашения на своем предприятии.</vt:lpstr>
      <vt:lpstr>Роль вузовского сообщества в реализации нового Соглашения: 1. Привести коллективные и трудовые договора, локальные нормативные акты в соответствие с новым Соглашением и изменениями трудового законодательства. 2. Уделить особое внимание оплате труда, которое ориентирует работодателя на рост производительности труда и оплаты труда.</vt:lpstr>
      <vt:lpstr>3. Развитие креативных индустрий, способствующих сохранению кадров и продвижению инноваций.  4. Реализация раздела 5 Соглашения «Механизмы формирования здорового образа жизни». 5. Повышение качества подготовки кадров в соответствии с разделом 3 «Развитие рынка труда, содействие занятости населения и подготовка кадров». 6. Центральное внимание молодежной политике и поддержке участникам СВО (Разделы 7 и 8 Соглашения соответственно). </vt:lpstr>
      <vt:lpstr>   Спасибо за внимание!   С более подробной информацией  можно ознакомиться на нашем сайте www.srro.ru  Telegram-канал: https://t.me/+MfVt1Bs_g2cxMGJi Rutube-канал: https://rutube.ru/channel/27895908/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502</cp:revision>
  <dcterms:created xsi:type="dcterms:W3CDTF">2015-01-21T06:30:59Z</dcterms:created>
  <dcterms:modified xsi:type="dcterms:W3CDTF">2026-02-17T07:27:30Z</dcterms:modified>
</cp:coreProperties>
</file>