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7" r:id="rId3"/>
    <p:sldId id="300" r:id="rId4"/>
    <p:sldId id="307" r:id="rId5"/>
    <p:sldId id="305" r:id="rId6"/>
    <p:sldId id="322" r:id="rId7"/>
    <p:sldId id="323" r:id="rId8"/>
    <p:sldId id="324" r:id="rId9"/>
    <p:sldId id="325" r:id="rId10"/>
    <p:sldId id="326" r:id="rId11"/>
    <p:sldId id="327" r:id="rId12"/>
    <p:sldId id="336" r:id="rId13"/>
    <p:sldId id="329" r:id="rId14"/>
    <p:sldId id="330" r:id="rId15"/>
    <p:sldId id="331" r:id="rId16"/>
    <p:sldId id="333" r:id="rId17"/>
    <p:sldId id="334" r:id="rId18"/>
    <p:sldId id="338" r:id="rId19"/>
    <p:sldId id="335" r:id="rId20"/>
    <p:sldId id="310" r:id="rId21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72" y="1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495904478459994E-3"/>
          <c:y val="0.12181106685048869"/>
          <c:w val="0.98570300338246264"/>
          <c:h val="0.445401004572219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B-4ABB-9819-1D6828DCBAE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C1B-4ABB-9819-1D6828DCBAE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B-4ABB-9819-1D6828DCBAE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C1B-4ABB-9819-1D6828DCBAE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1B-4ABB-9819-1D6828DCBAE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C1B-4ABB-9819-1D6828DCBAE4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1B-4ABB-9819-1D6828DCBAE4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C1B-4ABB-9819-1D6828DCBAE4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1B-4ABB-9819-1D6828DCBAE4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C1B-4ABB-9819-1D6828DCBA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Лист1!$B$3:$C$17</c:f>
              <c:multiLvlStrCache>
                <c:ptCount val="15"/>
                <c:lvl>
                  <c:pt idx="0">
                    <c:v>Доверяю полностью</c:v>
                  </c:pt>
                  <c:pt idx="1">
                    <c:v>Скорее доверяю</c:v>
                  </c:pt>
                  <c:pt idx="2">
                    <c:v>Скорее не доверяю</c:v>
                  </c:pt>
                  <c:pt idx="3">
                    <c:v>Полностью не доверяю</c:v>
                  </c:pt>
                  <c:pt idx="4">
                    <c:v>Затрудняюсь ответить</c:v>
                  </c:pt>
                  <c:pt idx="5">
                    <c:v>Доверяю полностью</c:v>
                  </c:pt>
                  <c:pt idx="6">
                    <c:v>Скорее доверяю</c:v>
                  </c:pt>
                  <c:pt idx="7">
                    <c:v>Скорее не доверяю</c:v>
                  </c:pt>
                  <c:pt idx="8">
                    <c:v>Полностью не доверяю</c:v>
                  </c:pt>
                  <c:pt idx="9">
                    <c:v>Затрудняюсь ответить</c:v>
                  </c:pt>
                  <c:pt idx="10">
                    <c:v>Доверяю полностью</c:v>
                  </c:pt>
                  <c:pt idx="11">
                    <c:v>Скорее доверяю</c:v>
                  </c:pt>
                  <c:pt idx="12">
                    <c:v>Скорее не доверяю</c:v>
                  </c:pt>
                  <c:pt idx="13">
                    <c:v>Полностью не доверяю</c:v>
                  </c:pt>
                  <c:pt idx="14">
                    <c:v>Затрудняюсь ответить</c:v>
                  </c:pt>
                </c:lvl>
                <c:lvl>
                  <c:pt idx="0">
                    <c:v>Доверие: Президент РФ</c:v>
                  </c:pt>
                  <c:pt idx="5">
                    <c:v>Доверие: Правительство РФ</c:v>
                  </c:pt>
                  <c:pt idx="10">
                    <c:v>Доверие: Армия</c:v>
                  </c:pt>
                </c:lvl>
              </c:multiLvlStrCache>
            </c:multiLvlStrRef>
          </c:cat>
          <c:val>
            <c:numRef>
              <c:f>Лист1!$D$3:$D$17</c:f>
              <c:numCache>
                <c:formatCode>####.0</c:formatCode>
                <c:ptCount val="15"/>
                <c:pt idx="0">
                  <c:v>53.376503237742831</c:v>
                </c:pt>
                <c:pt idx="1">
                  <c:v>23.126734505087882</c:v>
                </c:pt>
                <c:pt idx="2">
                  <c:v>4.6253469010175765</c:v>
                </c:pt>
                <c:pt idx="3">
                  <c:v>3.7927844588344124</c:v>
                </c:pt>
                <c:pt idx="4">
                  <c:v>15.078630897317298</c:v>
                </c:pt>
                <c:pt idx="5">
                  <c:v>35.185185185185183</c:v>
                </c:pt>
                <c:pt idx="6">
                  <c:v>35.185185185185183</c:v>
                </c:pt>
                <c:pt idx="7">
                  <c:v>9.5370370370370363</c:v>
                </c:pt>
                <c:pt idx="8">
                  <c:v>4.2592592592592595</c:v>
                </c:pt>
                <c:pt idx="9">
                  <c:v>15.833333333333334</c:v>
                </c:pt>
                <c:pt idx="10">
                  <c:v>41.111111111111114</c:v>
                </c:pt>
                <c:pt idx="11">
                  <c:v>28.518518518518519</c:v>
                </c:pt>
                <c:pt idx="12">
                  <c:v>6.5740740740740744</c:v>
                </c:pt>
                <c:pt idx="13">
                  <c:v>5.5555555555555554</c:v>
                </c:pt>
                <c:pt idx="14">
                  <c:v>18.24074074074074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B-4ABB-9819-1D6828DCB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086544"/>
        <c:axId val="311082936"/>
      </c:barChart>
      <c:catAx>
        <c:axId val="3110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082936"/>
        <c:crosses val="autoZero"/>
        <c:auto val="1"/>
        <c:lblAlgn val="ctr"/>
        <c:lblOffset val="100"/>
        <c:noMultiLvlLbl val="0"/>
      </c:catAx>
      <c:valAx>
        <c:axId val="311082936"/>
        <c:scaling>
          <c:orientation val="minMax"/>
        </c:scaling>
        <c:delete val="1"/>
        <c:axPos val="l"/>
        <c:numFmt formatCode="####.0" sourceLinked="1"/>
        <c:majorTickMark val="none"/>
        <c:minorTickMark val="none"/>
        <c:tickLblPos val="nextTo"/>
        <c:crossAx val="3110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+mn-lt"/>
        </a:defRPr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0.0408</cdr:x>
      <cdr:y>0</cdr:y>
    </cdr:from>
    <cdr:to>
      <cdr:x>0.11489</cdr:x>
      <cdr:y>0.09259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7366" y="-2415286"/>
          <a:ext cx="1447800" cy="796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76,5%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0.34104</cdr:x>
      <cdr:y>0.09094</cdr:y>
    </cdr:from>
    <cdr:to>
      <cdr:x>0.45801</cdr:x>
      <cdr:y>0.17477</cdr:y>
    </cdr:to>
    <cdr:sp macro="" textlink="">
      <cdr:nvSpPr>
        <cdr:cNvPr id="3" name="Правая фигурная скобка 2"/>
        <cdr:cNvSpPr/>
      </cdr:nvSpPr>
      <cdr:spPr bwMode="auto">
        <a:xfrm xmlns:a="http://schemas.openxmlformats.org/drawingml/2006/main" rot="16200000">
          <a:off x="7462810" y="-49682"/>
          <a:ext cx="689913" cy="2286000"/>
        </a:xfrm>
        <a:prstGeom xmlns:a="http://schemas.openxmlformats.org/drawingml/2006/main" prst="rightBrace">
          <a:avLst>
            <a:gd name="adj1" fmla="val 8333"/>
            <a:gd name="adj2" fmla="val 51111"/>
          </a:avLst>
        </a:prstGeom>
        <a:ln xmlns:a="http://schemas.openxmlformats.org/drawingml/2006/main" w="635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/>
          </a:defPPr>
          <a:lvl1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>
            <a:defRPr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0.37093</cdr:x>
      <cdr:y>0</cdr:y>
    </cdr:from>
    <cdr:to>
      <cdr:x>0.45022</cdr:x>
      <cdr:y>0.09259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48966" y="0"/>
          <a:ext cx="1549400" cy="809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70,4%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6" y="3505896"/>
            <a:ext cx="17088484" cy="2374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3" y="6333234"/>
            <a:ext cx="14072868" cy="630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3" y="2601148"/>
            <a:ext cx="8745282" cy="630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09" y="2601148"/>
            <a:ext cx="8745282" cy="630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5812133" cy="2345688"/>
          </a:xfrm>
          <a:custGeom>
            <a:avLst/>
            <a:gdLst/>
            <a:ahLst/>
            <a:cxnLst/>
            <a:rect l="l" t="t" r="r" b="b"/>
            <a:pathLst>
              <a:path w="15812135" h="2345690" extrusionOk="0">
                <a:moveTo>
                  <a:pt x="14457776" y="2345478"/>
                </a:moveTo>
                <a:lnTo>
                  <a:pt x="0" y="2345478"/>
                </a:lnTo>
                <a:lnTo>
                  <a:pt x="0" y="0"/>
                </a:lnTo>
                <a:lnTo>
                  <a:pt x="15811939" y="0"/>
                </a:lnTo>
                <a:lnTo>
                  <a:pt x="14457776" y="2345478"/>
                </a:lnTo>
                <a:close/>
              </a:path>
            </a:pathLst>
          </a:custGeom>
          <a:solidFill>
            <a:srgbClr val="E6E9E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4425827" y="0"/>
            <a:ext cx="3484877" cy="2345688"/>
          </a:xfrm>
          <a:custGeom>
            <a:avLst/>
            <a:gdLst/>
            <a:ahLst/>
            <a:cxnLst/>
            <a:rect l="l" t="t" r="r" b="b"/>
            <a:pathLst>
              <a:path w="3484880" h="2345690" extrusionOk="0">
                <a:moveTo>
                  <a:pt x="2130709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484872" y="0"/>
                </a:lnTo>
                <a:lnTo>
                  <a:pt x="2130709" y="2345478"/>
                </a:lnTo>
                <a:close/>
              </a:path>
            </a:pathLst>
          </a:custGeom>
          <a:solidFill>
            <a:srgbClr val="517B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555680" y="0"/>
            <a:ext cx="3549015" cy="2345688"/>
          </a:xfrm>
          <a:custGeom>
            <a:avLst/>
            <a:gdLst/>
            <a:ahLst/>
            <a:cxnLst/>
            <a:rect l="l" t="t" r="r" b="b"/>
            <a:pathLst>
              <a:path w="3549015" h="2345690" extrusionOk="0">
                <a:moveTo>
                  <a:pt x="3548418" y="2345478"/>
                </a:moveTo>
                <a:lnTo>
                  <a:pt x="0" y="2345478"/>
                </a:lnTo>
                <a:lnTo>
                  <a:pt x="1354162" y="0"/>
                </a:lnTo>
                <a:lnTo>
                  <a:pt x="3548418" y="0"/>
                </a:lnTo>
                <a:lnTo>
                  <a:pt x="3548418" y="2345478"/>
                </a:lnTo>
                <a:close/>
              </a:path>
            </a:pathLst>
          </a:custGeom>
          <a:solidFill>
            <a:srgbClr val="1D499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720261" y="603499"/>
            <a:ext cx="13304517" cy="157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2478100" y="5119394"/>
            <a:ext cx="14337663" cy="630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FF1F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2" y="10517694"/>
            <a:ext cx="6433310" cy="56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3" y="10517694"/>
            <a:ext cx="4623941" cy="56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2" y="10517694"/>
            <a:ext cx="4623941" cy="56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/>
          <a:stretch/>
        </p:blipFill>
        <p:spPr bwMode="auto">
          <a:xfrm>
            <a:off x="18053048" y="475767"/>
            <a:ext cx="1517682" cy="1394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rcRect t="11603" b="50466"/>
          <a:stretch/>
        </p:blipFill>
        <p:spPr bwMode="auto">
          <a:xfrm>
            <a:off x="-6351" y="5662606"/>
            <a:ext cx="13101125" cy="3730231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 bwMode="auto">
          <a:xfrm>
            <a:off x="9519108" y="-10222"/>
            <a:ext cx="11963400" cy="11319570"/>
            <a:chOff x="8141076" y="18763"/>
            <a:chExt cx="11963400" cy="11271536"/>
          </a:xfrm>
        </p:grpSpPr>
        <p:sp>
          <p:nvSpPr>
            <p:cNvPr id="4" name="object 4"/>
            <p:cNvSpPr/>
            <p:nvPr/>
          </p:nvSpPr>
          <p:spPr bwMode="auto"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 extrusionOk="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8141076" y="47545"/>
              <a:ext cx="11963400" cy="11242754"/>
            </a:xfrm>
            <a:custGeom>
              <a:avLst/>
              <a:gdLst/>
              <a:ahLst/>
              <a:cxnLst/>
              <a:rect l="l" t="t" r="r" b="b"/>
              <a:pathLst>
                <a:path w="11963400" h="11290300" extrusionOk="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 extrusionOk="0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9248840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 extrusionOk="0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5061378" y="9588240"/>
            <a:ext cx="4191001" cy="1459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Пленум Совета ректоров </a:t>
            </a: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 Ростовской области  </a:t>
            </a:r>
          </a:p>
          <a:p>
            <a:pPr algn="ctr"/>
            <a:r>
              <a:rPr lang="ru-RU" sz="2400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декабря 2025 года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090663" y="499434"/>
            <a:ext cx="2128845" cy="9843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3817896" y="277336"/>
            <a:ext cx="1539488" cy="14285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17848808" y="-10221"/>
            <a:ext cx="3684562" cy="36775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8721" y="9627164"/>
            <a:ext cx="1499022" cy="1447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834" y="2407405"/>
            <a:ext cx="13033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 работе ректоратов и дирекций университетов/институтов по формирования гражданской идентичности и повышению уровня патриотического воспитания обучающихся (по материалам межрегионального социологического исследования, посвященного 80-летию Победы советского народа в Великой Отечественной войне)»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2033250" y="5964856"/>
            <a:ext cx="8707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ФИЛОНЕНКО ВИКТОР ИВАНОВИЧ </a:t>
            </a:r>
            <a:b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кафедры социальных технологий, руководитель ЦСПИ ЮФУ, руководитель Межвузовского центра социологических исследований Совета ректоров вузов РО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G:\wEMlCgMpR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450" y="9503810"/>
            <a:ext cx="1856636" cy="1800344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 rot="5400000">
            <a:off x="17852303" y="7685681"/>
            <a:ext cx="3684562" cy="3677573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756" y="656872"/>
            <a:ext cx="2620876" cy="4680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238494"/>
            <a:ext cx="13518306" cy="206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Наиболее важные источники информации о ВОВ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88341"/>
              </p:ext>
            </p:extLst>
          </p:nvPr>
        </p:nvGraphicFramePr>
        <p:xfrm>
          <a:off x="294834" y="2507677"/>
          <a:ext cx="19434616" cy="7715283"/>
        </p:xfrm>
        <a:graphic>
          <a:graphicData uri="http://schemas.openxmlformats.org/drawingml/2006/table">
            <a:tbl>
              <a:tblPr/>
              <a:tblGrid>
                <a:gridCol w="9985816">
                  <a:extLst>
                    <a:ext uri="{9D8B030D-6E8A-4147-A177-3AD203B41FA5}">
                      <a16:colId xmlns:a16="http://schemas.microsoft.com/office/drawing/2014/main" val="2438970494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976938877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882734878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387608011"/>
                    </a:ext>
                  </a:extLst>
                </a:gridCol>
              </a:tblGrid>
              <a:tr h="101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5" marR="365" marT="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1957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59,1%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419174"/>
                  </a:ext>
                </a:extLst>
              </a:tr>
              <a:tr h="11298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Документальные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фильмы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55,8%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50,9%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59588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Высшее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учебное заведение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26671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Рассказы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родителей, и знакомство с семейными "архивами"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32,6%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37,0%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561898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Встречи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ветеранами ВОВ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41,8%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31,8%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94156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Художественные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кинофильмы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34,4%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90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9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238494"/>
            <a:ext cx="13518306" cy="206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Формы </a:t>
            </a:r>
            <a:r>
              <a:rPr lang="ru-RU" sz="4800" b="1" dirty="0" smtClean="0">
                <a:solidFill>
                  <a:prstClr val="black"/>
                </a:solidFill>
              </a:rPr>
              <a:t>патриотического </a:t>
            </a:r>
            <a:r>
              <a:rPr lang="ru-RU" sz="4800" b="1" dirty="0">
                <a:solidFill>
                  <a:prstClr val="black"/>
                </a:solidFill>
              </a:rPr>
              <a:t>воспитания в Вашем вузе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80374"/>
              </p:ext>
            </p:extLst>
          </p:nvPr>
        </p:nvGraphicFramePr>
        <p:xfrm>
          <a:off x="294834" y="2530475"/>
          <a:ext cx="19434616" cy="7907250"/>
        </p:xfrm>
        <a:graphic>
          <a:graphicData uri="http://schemas.openxmlformats.org/drawingml/2006/table">
            <a:tbl>
              <a:tblPr/>
              <a:tblGrid>
                <a:gridCol w="13948216">
                  <a:extLst>
                    <a:ext uri="{9D8B030D-6E8A-4147-A177-3AD203B41FA5}">
                      <a16:colId xmlns:a16="http://schemas.microsoft.com/office/drawing/2014/main" val="24389704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769388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760801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5" marR="365" marT="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19578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Выставки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патриотической направленности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5958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Стенды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уголок памяти, посвященный участию 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преподавателей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сотрудников и студентов 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университета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35,7%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98597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Встречи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 ветеранами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72109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Показ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документальных и художественных фильмов о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9036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Участие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Параде Победы, шествии «Бессмертный полк»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35,8%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46841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Фестивали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форумы, конкурсы патриотической </a:t>
                      </a:r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направленности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25,5%</a:t>
                      </a:r>
                    </a:p>
                  </a:txBody>
                  <a:tcPr marL="365" marR="365" marT="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7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927100" y="635369"/>
            <a:ext cx="13518306" cy="1377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Формы </a:t>
            </a:r>
            <a:r>
              <a:rPr lang="ru-RU" sz="4800" b="1" dirty="0" smtClean="0">
                <a:solidFill>
                  <a:prstClr val="black"/>
                </a:solidFill>
              </a:rPr>
              <a:t>патриотического воспитания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15973"/>
              </p:ext>
            </p:extLst>
          </p:nvPr>
        </p:nvGraphicFramePr>
        <p:xfrm>
          <a:off x="679449" y="3216275"/>
          <a:ext cx="18440399" cy="7675933"/>
        </p:xfrm>
        <a:graphic>
          <a:graphicData uri="http://schemas.openxmlformats.org/drawingml/2006/table">
            <a:tbl>
              <a:tblPr/>
              <a:tblGrid>
                <a:gridCol w="5795567">
                  <a:extLst>
                    <a:ext uri="{9D8B030D-6E8A-4147-A177-3AD203B41FA5}">
                      <a16:colId xmlns:a16="http://schemas.microsoft.com/office/drawing/2014/main" val="76925176"/>
                    </a:ext>
                  </a:extLst>
                </a:gridCol>
                <a:gridCol w="3161208">
                  <a:extLst>
                    <a:ext uri="{9D8B030D-6E8A-4147-A177-3AD203B41FA5}">
                      <a16:colId xmlns:a16="http://schemas.microsoft.com/office/drawing/2014/main" val="1590474303"/>
                    </a:ext>
                  </a:extLst>
                </a:gridCol>
                <a:gridCol w="3161208">
                  <a:extLst>
                    <a:ext uri="{9D8B030D-6E8A-4147-A177-3AD203B41FA5}">
                      <a16:colId xmlns:a16="http://schemas.microsoft.com/office/drawing/2014/main" val="2496274291"/>
                    </a:ext>
                  </a:extLst>
                </a:gridCol>
                <a:gridCol w="3161208">
                  <a:extLst>
                    <a:ext uri="{9D8B030D-6E8A-4147-A177-3AD203B41FA5}">
                      <a16:colId xmlns:a16="http://schemas.microsoft.com/office/drawing/2014/main" val="3868012803"/>
                    </a:ext>
                  </a:extLst>
                </a:gridCol>
                <a:gridCol w="3161208">
                  <a:extLst>
                    <a:ext uri="{9D8B030D-6E8A-4147-A177-3AD203B41FA5}">
                      <a16:colId xmlns:a16="http://schemas.microsoft.com/office/drawing/2014/main" val="1263859771"/>
                    </a:ext>
                  </a:extLst>
                </a:gridCol>
              </a:tblGrid>
              <a:tr h="150249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976" marR="1976" marT="1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Формы воспитания, реализуемые в вузе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effectLst/>
                          <a:latin typeface="+mn-lt"/>
                        </a:rPr>
                        <a:t>Наиболее эффективные формы воспитания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893589"/>
                  </a:ext>
                </a:extLst>
              </a:tr>
              <a:tr h="783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389853"/>
                  </a:ext>
                </a:extLst>
              </a:tr>
              <a:tr h="994885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 Встречи с ветеранами ВОВ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30,90%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29,40%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51,8%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48,8%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00444"/>
                  </a:ext>
                </a:extLst>
              </a:tr>
              <a:tr h="549628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 Экскурсии в военно-исторические музеи и места боевой славы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19,90%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25,60%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28,4%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26,8%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693666"/>
                  </a:ext>
                </a:extLst>
              </a:tr>
              <a:tr h="549628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 Выставки патриотической направленности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25,00%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39,20%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603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 Фестивали, форумы, конкурсы патриотической направленности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25,50%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effectLst/>
                          <a:latin typeface="+mn-lt"/>
                        </a:rPr>
                        <a:t>22,90%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1976" marR="1976" marT="19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53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625475"/>
            <a:ext cx="1351830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6000" b="1" dirty="0">
                <a:solidFill>
                  <a:prstClr val="black"/>
                </a:solidFill>
              </a:rPr>
              <a:t>С чем ассоциируется День </a:t>
            </a:r>
            <a:r>
              <a:rPr lang="ru-RU" sz="6000" b="1" dirty="0" smtClean="0">
                <a:solidFill>
                  <a:prstClr val="black"/>
                </a:solidFill>
              </a:rPr>
              <a:t>Победы?</a:t>
            </a:r>
            <a:endParaRPr lang="ru-RU" sz="6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92856"/>
              </p:ext>
            </p:extLst>
          </p:nvPr>
        </p:nvGraphicFramePr>
        <p:xfrm>
          <a:off x="527050" y="2606675"/>
          <a:ext cx="18931161" cy="8234217"/>
        </p:xfrm>
        <a:graphic>
          <a:graphicData uri="http://schemas.openxmlformats.org/drawingml/2006/table">
            <a:tbl>
              <a:tblPr/>
              <a:tblGrid>
                <a:gridCol w="9482358">
                  <a:extLst>
                    <a:ext uri="{9D8B030D-6E8A-4147-A177-3AD203B41FA5}">
                      <a16:colId xmlns:a16="http://schemas.microsoft.com/office/drawing/2014/main" val="94688186"/>
                    </a:ext>
                  </a:extLst>
                </a:gridCol>
                <a:gridCol w="3149601">
                  <a:extLst>
                    <a:ext uri="{9D8B030D-6E8A-4147-A177-3AD203B41FA5}">
                      <a16:colId xmlns:a16="http://schemas.microsoft.com/office/drawing/2014/main" val="925870994"/>
                    </a:ext>
                  </a:extLst>
                </a:gridCol>
                <a:gridCol w="3149601">
                  <a:extLst>
                    <a:ext uri="{9D8B030D-6E8A-4147-A177-3AD203B41FA5}">
                      <a16:colId xmlns:a16="http://schemas.microsoft.com/office/drawing/2014/main" val="3576541508"/>
                    </a:ext>
                  </a:extLst>
                </a:gridCol>
                <a:gridCol w="3149601">
                  <a:extLst>
                    <a:ext uri="{9D8B030D-6E8A-4147-A177-3AD203B41FA5}">
                      <a16:colId xmlns:a16="http://schemas.microsoft.com/office/drawing/2014/main" val="2464610087"/>
                    </a:ext>
                  </a:extLst>
                </a:gridCol>
              </a:tblGrid>
              <a:tr h="779580">
                <a:tc>
                  <a:txBody>
                    <a:bodyPr/>
                    <a:lstStyle/>
                    <a:p>
                      <a:pPr algn="l" fontAlgn="b"/>
                      <a:r>
                        <a:rPr lang="ru-RU" sz="3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06" marR="406" marT="4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29593"/>
                  </a:ext>
                </a:extLst>
              </a:tr>
              <a:tr h="803575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памятью о героизме советского народа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71,1%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64,2%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993458"/>
                  </a:ext>
                </a:extLst>
              </a:tr>
              <a:tr h="803575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Парадом Победы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45,4%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01085"/>
                  </a:ext>
                </a:extLst>
              </a:tr>
              <a:tr h="803575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памятью о героизме родственников-участников ВОВ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27,2%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26,2%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798248"/>
                  </a:ext>
                </a:extLst>
              </a:tr>
              <a:tr h="87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показом художественных и документальных фильмов, передач о ВОВ по телевизору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958524"/>
                  </a:ext>
                </a:extLst>
              </a:tr>
              <a:tr h="874398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проведением праздничных мероприятий: концертов, </a:t>
                      </a:r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выставок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т.д.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413541"/>
                  </a:ext>
                </a:extLst>
              </a:tr>
              <a:tr h="803575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праздничным салютом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253254"/>
                  </a:ext>
                </a:extLst>
              </a:tr>
              <a:tr h="803575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Затрудняюсь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167148"/>
                  </a:ext>
                </a:extLst>
              </a:tr>
              <a:tr h="803575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</a:t>
                      </a:r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выходным днем, возможностью провести досуг</a:t>
                      </a: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51937"/>
                  </a:ext>
                </a:extLst>
              </a:tr>
              <a:tr h="803575">
                <a:tc>
                  <a:txBody>
                    <a:bodyPr/>
                    <a:lstStyle/>
                    <a:p>
                      <a:pPr algn="l" fontAlgn="t"/>
                      <a:r>
                        <a:rPr lang="ru-RU" sz="3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Другое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6" marR="406" marT="4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406" marR="406" marT="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44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625475"/>
            <a:ext cx="13518306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6000" b="1" dirty="0">
                <a:solidFill>
                  <a:prstClr val="black"/>
                </a:solidFill>
              </a:rPr>
              <a:t>Факторы, которые способствовали победе в ВОВ</a:t>
            </a:r>
            <a:endParaRPr lang="ru-RU" sz="6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4458"/>
              </p:ext>
            </p:extLst>
          </p:nvPr>
        </p:nvGraphicFramePr>
        <p:xfrm>
          <a:off x="294834" y="2530474"/>
          <a:ext cx="19358416" cy="7805789"/>
        </p:xfrm>
        <a:graphic>
          <a:graphicData uri="http://schemas.openxmlformats.org/drawingml/2006/table">
            <a:tbl>
              <a:tblPr/>
              <a:tblGrid>
                <a:gridCol w="10214416">
                  <a:extLst>
                    <a:ext uri="{9D8B030D-6E8A-4147-A177-3AD203B41FA5}">
                      <a16:colId xmlns:a16="http://schemas.microsoft.com/office/drawing/2014/main" val="17803796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239846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6993282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54691414"/>
                    </a:ext>
                  </a:extLst>
                </a:gridCol>
              </a:tblGrid>
              <a:tr h="1066801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07" marR="307" marT="3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63292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Массовый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героизм и патриотизм советского народа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87,0%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78691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Промышленные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мощности Советского Союза (военное производство бронетанковой техники, оружия, самолетов)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7190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Партизанское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движение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37,7%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34,3%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39684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Труд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тылу советских граждан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40,4%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86579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Военный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стратегический талант полководцев и 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командующих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35,7%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58286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Географические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климатические особенности страны (протяженность территории, климат и т.п.)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32,2%</a:t>
                      </a:r>
                    </a:p>
                  </a:txBody>
                  <a:tcPr marL="307" marR="307" marT="3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99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625475"/>
            <a:ext cx="1351830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6000" b="1" dirty="0" smtClean="0">
                <a:solidFill>
                  <a:prstClr val="black"/>
                </a:solidFill>
              </a:rPr>
              <a:t>Отношение к СВО</a:t>
            </a:r>
            <a:endParaRPr lang="ru-RU" sz="6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68006"/>
              </p:ext>
            </p:extLst>
          </p:nvPr>
        </p:nvGraphicFramePr>
        <p:xfrm>
          <a:off x="679450" y="2835275"/>
          <a:ext cx="16002000" cy="7584197"/>
        </p:xfrm>
        <a:graphic>
          <a:graphicData uri="http://schemas.openxmlformats.org/drawingml/2006/table">
            <a:tbl>
              <a:tblPr/>
              <a:tblGrid>
                <a:gridCol w="9656626">
                  <a:extLst>
                    <a:ext uri="{9D8B030D-6E8A-4147-A177-3AD203B41FA5}">
                      <a16:colId xmlns:a16="http://schemas.microsoft.com/office/drawing/2014/main" val="123703245"/>
                    </a:ext>
                  </a:extLst>
                </a:gridCol>
                <a:gridCol w="3172687">
                  <a:extLst>
                    <a:ext uri="{9D8B030D-6E8A-4147-A177-3AD203B41FA5}">
                      <a16:colId xmlns:a16="http://schemas.microsoft.com/office/drawing/2014/main" val="1756441815"/>
                    </a:ext>
                  </a:extLst>
                </a:gridCol>
                <a:gridCol w="3172687">
                  <a:extLst>
                    <a:ext uri="{9D8B030D-6E8A-4147-A177-3AD203B41FA5}">
                      <a16:colId xmlns:a16="http://schemas.microsoft.com/office/drawing/2014/main" val="152709483"/>
                    </a:ext>
                  </a:extLst>
                </a:gridCol>
              </a:tblGrid>
              <a:tr h="354837">
                <a:tc>
                  <a:txBody>
                    <a:bodyPr/>
                    <a:lstStyle/>
                    <a:p>
                      <a:pPr algn="l" fontAlgn="b"/>
                      <a:r>
                        <a:rPr lang="ru-RU" sz="44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637" marR="1637" marT="16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54004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Поддерживаю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о проведении СВО, оно было необходимым</a:t>
                      </a: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52,2%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54,8%</a:t>
                      </a:r>
                      <a:endParaRPr lang="ru-RU" sz="4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478152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Против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проведения СВО, решение о ее проведении было необдуманным</a:t>
                      </a: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8,0%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8,1%</a:t>
                      </a:r>
                      <a:endParaRPr lang="ru-RU" sz="4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988999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Мне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всё равно</a:t>
                      </a: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5,8%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5,7%</a:t>
                      </a:r>
                      <a:endParaRPr lang="ru-RU" sz="4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25373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Затрудняюсь </a:t>
                      </a:r>
                      <a:r>
                        <a:rPr lang="ru-RU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34,0%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7" marR="1637" marT="16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31,4%</a:t>
                      </a:r>
                      <a:endParaRPr lang="ru-RU" sz="4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56077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 bwMode="auto">
          <a:xfrm>
            <a:off x="16649700" y="5258785"/>
            <a:ext cx="685800" cy="3479378"/>
          </a:xfrm>
          <a:prstGeom prst="rightBrace">
            <a:avLst>
              <a:gd name="adj1" fmla="val 8333"/>
              <a:gd name="adj2" fmla="val 518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7335500" y="6721475"/>
            <a:ext cx="147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n-lt"/>
              </a:rPr>
              <a:t>14%</a:t>
            </a:r>
            <a:endParaRPr lang="ru-RU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6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625475"/>
            <a:ext cx="1351830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6000" b="1" dirty="0" smtClean="0">
                <a:solidFill>
                  <a:prstClr val="black"/>
                </a:solidFill>
              </a:rPr>
              <a:t>Предмет гордости за Россию</a:t>
            </a:r>
            <a:endParaRPr lang="ru-RU" sz="6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9195"/>
              </p:ext>
            </p:extLst>
          </p:nvPr>
        </p:nvGraphicFramePr>
        <p:xfrm>
          <a:off x="288485" y="2530475"/>
          <a:ext cx="19288566" cy="8205273"/>
        </p:xfrm>
        <a:graphic>
          <a:graphicData uri="http://schemas.openxmlformats.org/drawingml/2006/table">
            <a:tbl>
              <a:tblPr/>
              <a:tblGrid>
                <a:gridCol w="8036373">
                  <a:extLst>
                    <a:ext uri="{9D8B030D-6E8A-4147-A177-3AD203B41FA5}">
                      <a16:colId xmlns:a16="http://schemas.microsoft.com/office/drawing/2014/main" val="1181016277"/>
                    </a:ext>
                  </a:extLst>
                </a:gridCol>
                <a:gridCol w="3750731">
                  <a:extLst>
                    <a:ext uri="{9D8B030D-6E8A-4147-A177-3AD203B41FA5}">
                      <a16:colId xmlns:a16="http://schemas.microsoft.com/office/drawing/2014/main" val="1624969652"/>
                    </a:ext>
                  </a:extLst>
                </a:gridCol>
                <a:gridCol w="3750731">
                  <a:extLst>
                    <a:ext uri="{9D8B030D-6E8A-4147-A177-3AD203B41FA5}">
                      <a16:colId xmlns:a16="http://schemas.microsoft.com/office/drawing/2014/main" val="551347523"/>
                    </a:ext>
                  </a:extLst>
                </a:gridCol>
                <a:gridCol w="3750731">
                  <a:extLst>
                    <a:ext uri="{9D8B030D-6E8A-4147-A177-3AD203B41FA5}">
                      <a16:colId xmlns:a16="http://schemas.microsoft.com/office/drawing/2014/main" val="74951973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73" marR="273" marT="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6026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Наше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прошлое, наша история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3342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Место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где я родился и вырос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239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Наша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литература, искусство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06625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Родная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природа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0967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Наша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земля, территория, на которой мы живем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42634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Государство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в котором я живу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32165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Наши 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песни, праздники, обычаи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10183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Вера</a:t>
                      </a:r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религия моего народа</a:t>
                      </a:r>
                    </a:p>
                  </a:txBody>
                  <a:tcPr marL="273" marR="273" marT="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691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238494"/>
            <a:ext cx="13518306" cy="1987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6000" b="1" dirty="0" smtClean="0">
                <a:solidFill>
                  <a:prstClr val="black"/>
                </a:solidFill>
              </a:rPr>
              <a:t>ОСНОВНЫЕ НАРРАТИВЫ СТУДЕНТОВ о ключевых ассоциациях образа РОДИНЫ</a:t>
            </a:r>
            <a:endParaRPr lang="ru-RU" sz="6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03440"/>
              </p:ext>
            </p:extLst>
          </p:nvPr>
        </p:nvGraphicFramePr>
        <p:xfrm>
          <a:off x="601442" y="2454275"/>
          <a:ext cx="18899408" cy="8002775"/>
        </p:xfrm>
        <a:graphic>
          <a:graphicData uri="http://schemas.openxmlformats.org/drawingml/2006/table">
            <a:tbl>
              <a:tblPr/>
              <a:tblGrid>
                <a:gridCol w="9449704">
                  <a:extLst>
                    <a:ext uri="{9D8B030D-6E8A-4147-A177-3AD203B41FA5}">
                      <a16:colId xmlns:a16="http://schemas.microsoft.com/office/drawing/2014/main" val="639929954"/>
                    </a:ext>
                  </a:extLst>
                </a:gridCol>
                <a:gridCol w="9449704">
                  <a:extLst>
                    <a:ext uri="{9D8B030D-6E8A-4147-A177-3AD203B41FA5}">
                      <a16:colId xmlns:a16="http://schemas.microsoft.com/office/drawing/2014/main" val="424349845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 smtClean="0">
                          <a:effectLst/>
                          <a:latin typeface="+mn-lt"/>
                        </a:rPr>
                        <a:t>Ценностно-смысловые</a:t>
                      </a:r>
                      <a:r>
                        <a:rPr lang="ru-RU" sz="4400" b="1" i="0" u="none" strike="noStrike" baseline="0" dirty="0" smtClean="0">
                          <a:effectLst/>
                          <a:latin typeface="+mn-lt"/>
                        </a:rPr>
                        <a:t> нарративы</a:t>
                      </a:r>
                      <a:endParaRPr lang="ru-RU" sz="4400" b="1" i="0" u="none" strike="noStrike" dirty="0"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Ключевые слова / смыслы</a:t>
                      </a:r>
                      <a:endParaRPr lang="ru-RU" sz="4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765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Историко-памятный патриотизм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История,</a:t>
                      </a:r>
                      <a:r>
                        <a:rPr lang="ru-RU" sz="4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память, победа, подвиг, народ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22883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Локальная </a:t>
                      </a:r>
                      <a:r>
                        <a:rPr lang="ru-RU" sz="4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укоренность</a:t>
                      </a:r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Малая родина, земля, природа,</a:t>
                      </a:r>
                      <a:r>
                        <a:rPr lang="ru-RU" sz="4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дом, родина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67001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Культурная идентичность 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Культура, язык, традиции, народ, песни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0067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Государственно-символический</a:t>
                      </a:r>
                      <a:r>
                        <a:rPr lang="ru-RU" sz="4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патриотизм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Флаг, гимн, государство, армия, сила, спорт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683807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Этический гуманизм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Доброта, солидарность, люди, труд, мир, память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5" marR="355" marT="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51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1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695400" y="473075"/>
            <a:ext cx="14614450" cy="1562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5429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Устойчивые</a:t>
            </a:r>
            <a:r>
              <a:rPr kumimoji="0" lang="ru-RU" sz="7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типы представлений студентов о Родине</a:t>
            </a:r>
            <a:endParaRPr kumimoji="0" lang="ru-RU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55426" y="2846959"/>
            <a:ext cx="7720224" cy="3617224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Локально-аффективный</a:t>
            </a:r>
            <a:r>
              <a:rPr lang="ru-RU" sz="4000" b="1" dirty="0">
                <a:solidFill>
                  <a:sysClr val="windowText" lastClr="000000"/>
                </a:solidFill>
                <a:latin typeface="Calibri"/>
                <a:cs typeface="Arial"/>
              </a:rPr>
              <a:t> </a:t>
            </a:r>
            <a:r>
              <a:rPr lang="ru-RU" sz="4000" b="1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тип: «место рождения», «наша земля», «природа», «могилы предков»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47,8%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294834" y="238494"/>
            <a:ext cx="613216" cy="4631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cxnSp>
        <p:nvCxnSpPr>
          <p:cNvPr id="7" name="Прямая со стрелкой 6"/>
          <p:cNvCxnSpPr>
            <a:stCxn id="8" idx="3"/>
          </p:cNvCxnSpPr>
          <p:nvPr/>
        </p:nvCxnSpPr>
        <p:spPr>
          <a:xfrm flipV="1">
            <a:off x="8375650" y="4628016"/>
            <a:ext cx="1447800" cy="2755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flipV="1">
            <a:off x="13972142" y="6514852"/>
            <a:ext cx="2099707" cy="118021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flipH="1" flipV="1">
            <a:off x="2127250" y="6514852"/>
            <a:ext cx="2099707" cy="118021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 bwMode="auto">
          <a:xfrm>
            <a:off x="9823450" y="2837432"/>
            <a:ext cx="9745185" cy="3617226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Историко-культурный</a:t>
            </a:r>
            <a:r>
              <a:rPr lang="ru-RU" sz="3800" b="1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 тип: «прошлое», «история», «язык», «вера», «обычаи», «традиции», «литература», «искусство», «душевные качества»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36,4%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226957" y="7275289"/>
            <a:ext cx="9745185" cy="3617226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Государственно-символический</a:t>
            </a:r>
            <a:r>
              <a:rPr lang="ru-RU" sz="3800" b="1" dirty="0" smtClean="0">
                <a:solidFill>
                  <a:sysClr val="windowText" lastClr="000000"/>
                </a:solidFill>
                <a:latin typeface="Calibri"/>
                <a:cs typeface="Arial"/>
              </a:rPr>
              <a:t> тип: «флаг», «гимн», «герб», «военная мощь», «спортивные победы», «трудолюбие»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Arial"/>
              </a:rPr>
              <a:t>15,8%</a:t>
            </a:r>
          </a:p>
        </p:txBody>
      </p:sp>
    </p:spTree>
    <p:extLst>
      <p:ext uri="{BB962C8B-B14F-4D97-AF65-F5344CB8AC3E}">
        <p14:creationId xmlns:p14="http://schemas.microsoft.com/office/powerpoint/2010/main" val="8420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07367" y="396875"/>
            <a:ext cx="13911883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5429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Доверие органам власти, 2024 г.</a:t>
            </a: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294834" y="238494"/>
            <a:ext cx="7656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603695"/>
              </p:ext>
            </p:extLst>
          </p:nvPr>
        </p:nvGraphicFramePr>
        <p:xfrm>
          <a:off x="263084" y="2415286"/>
          <a:ext cx="19542566" cy="860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 rot="16200000">
            <a:off x="1193290" y="2136946"/>
            <a:ext cx="714157" cy="22860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 bwMode="auto">
          <a:xfrm rot="16200000">
            <a:off x="14006071" y="2180055"/>
            <a:ext cx="697789" cy="22860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1"/>
          <p:cNvSpPr txBox="1"/>
          <p:nvPr/>
        </p:nvSpPr>
        <p:spPr>
          <a:xfrm>
            <a:off x="13862050" y="2415286"/>
            <a:ext cx="1447800" cy="8099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69,6%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 txBox="1"/>
          <p:nvPr/>
        </p:nvSpPr>
        <p:spPr bwMode="auto">
          <a:xfrm>
            <a:off x="222250" y="2454275"/>
            <a:ext cx="19354800" cy="834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6207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2025 – 80-летие ПОБЕДЫ в ВОВ</a:t>
            </a:r>
          </a:p>
          <a:p>
            <a:pPr marL="0" marR="0" lvl="0" indent="6207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2025 – Год защитника Отечества</a:t>
            </a:r>
          </a:p>
          <a:p>
            <a:pPr marL="0" marR="0" lvl="0" indent="6207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2025 – реализация 4-го этапа мониторингового социологического исследования «Образ ВОВ в представлениях современного российского студенчества»</a:t>
            </a:r>
          </a:p>
          <a:p>
            <a:pPr marL="0" marR="0" lvl="0" indent="6207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ЭТАПЫ проведения: </a:t>
            </a:r>
            <a:r>
              <a:rPr lang="en-US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этап – 2012 год: </a:t>
            </a:r>
            <a:r>
              <a:rPr lang="en-US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этап – 2015 год; </a:t>
            </a:r>
            <a:r>
              <a:rPr lang="en-US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этап </a:t>
            </a:r>
            <a:r>
              <a:rPr lang="en-US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– 2020 </a:t>
            </a: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год; 2025 год – </a:t>
            </a:r>
            <a:r>
              <a:rPr lang="en-US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IV </a:t>
            </a:r>
            <a:r>
              <a:rPr lang="ru-RU" sz="63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этап.</a:t>
            </a:r>
            <a:endParaRPr lang="ru-RU" sz="63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rcRect t="11603" b="50466"/>
          <a:stretch/>
        </p:blipFill>
        <p:spPr bwMode="auto">
          <a:xfrm>
            <a:off x="334709" y="5677080"/>
            <a:ext cx="11206701" cy="370723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 bwMode="auto">
          <a:xfrm>
            <a:off x="8141076" y="0"/>
            <a:ext cx="11963400" cy="11309350"/>
            <a:chOff x="8141076" y="1"/>
            <a:chExt cx="11963400" cy="11290300"/>
          </a:xfrm>
        </p:grpSpPr>
        <p:sp>
          <p:nvSpPr>
            <p:cNvPr id="4" name="object 4"/>
            <p:cNvSpPr/>
            <p:nvPr/>
          </p:nvSpPr>
          <p:spPr bwMode="auto"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 extrusionOk="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8141076" y="1"/>
              <a:ext cx="11963400" cy="11290300"/>
            </a:xfrm>
            <a:custGeom>
              <a:avLst/>
              <a:gdLst/>
              <a:ahLst/>
              <a:cxnLst/>
              <a:rect l="l" t="t" r="r" b="b"/>
              <a:pathLst>
                <a:path w="11963400" h="11290300" extrusionOk="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 extrusionOk="0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9248840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 extrusionOk="0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12114914" y="1463675"/>
            <a:ext cx="7995814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7380006" y="1985942"/>
            <a:ext cx="1964065" cy="1822511"/>
          </a:xfrm>
          <a:prstGeom prst="rect">
            <a:avLst/>
          </a:prstGeom>
        </p:spPr>
      </p:pic>
      <p:sp>
        <p:nvSpPr>
          <p:cNvPr id="14" name="object 8"/>
          <p:cNvSpPr txBox="1">
            <a:spLocks noGrp="1"/>
          </p:cNvSpPr>
          <p:nvPr>
            <p:ph type="title"/>
          </p:nvPr>
        </p:nvSpPr>
        <p:spPr bwMode="auto">
          <a:xfrm>
            <a:off x="334709" y="2807002"/>
            <a:ext cx="13014141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algn="ctr">
              <a:lnSpc>
                <a:spcPct val="100499"/>
              </a:lnSpc>
              <a:spcBef>
                <a:spcPts val="95"/>
              </a:spcBef>
              <a:defRPr/>
            </a:pPr>
            <a:r>
              <a:rPr lang="ru-RU" sz="8800" b="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cs typeface="Arial Black"/>
              </a:rPr>
              <a:t>СПАСИБО ЗА ВНИМАНИЕ!</a:t>
            </a:r>
            <a:endParaRPr sz="6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4109255" y="2228007"/>
            <a:ext cx="2988484" cy="1381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 rot="5400000">
            <a:off x="16460931" y="7646789"/>
            <a:ext cx="3684562" cy="36775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 rot="16200000">
            <a:off x="-3494" y="-2081"/>
            <a:ext cx="3684562" cy="3677573"/>
          </a:xfrm>
          <a:prstGeom prst="rect">
            <a:avLst/>
          </a:prstGeom>
        </p:spPr>
      </p:pic>
      <p:sp>
        <p:nvSpPr>
          <p:cNvPr id="16" name="Номер слайда 3"/>
          <p:cNvSpPr txBox="1">
            <a:spLocks/>
          </p:cNvSpPr>
          <p:nvPr/>
        </p:nvSpPr>
        <p:spPr>
          <a:xfrm>
            <a:off x="19043649" y="295331"/>
            <a:ext cx="764789" cy="617522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5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 txBox="1"/>
          <p:nvPr/>
        </p:nvSpPr>
        <p:spPr bwMode="auto">
          <a:xfrm>
            <a:off x="222250" y="2454275"/>
            <a:ext cx="19354800" cy="85437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6207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kern="12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Цель: Определение уровня российской гражданской идентичности современного </a:t>
            </a:r>
            <a:r>
              <a:rPr lang="ru-RU" sz="4800" b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студенчества через призму их отношения к ВОВ.</a:t>
            </a:r>
            <a:r>
              <a:rPr lang="ru-RU" sz="4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ru-RU" sz="4800" kern="1200" dirty="0" smtClean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6207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kern="12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lvl="0" indent="6207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Задачи</a:t>
            </a:r>
            <a:r>
              <a:rPr lang="ru-RU" sz="3600" b="1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79400" marR="0" lvl="0" indent="-14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1.	Выявить значимость истории ВОВ, празднования Дня Победы как особой памятной даты для студентов вузов;</a:t>
            </a:r>
          </a:p>
          <a:p>
            <a:pPr marL="279400" marR="0" lvl="0" indent="-14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2.	Изучить ценностно-эмоциональные представления (суждения, оценки, интерпретации) студентов о ВОВ;</a:t>
            </a:r>
          </a:p>
          <a:p>
            <a:pPr marL="279400" marR="0" lvl="0" indent="-14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3.	Выделить основные источники информации студенческой молодёжи о событиях и фактах ВОВ (</a:t>
            </a:r>
            <a:r>
              <a:rPr lang="ru-RU" sz="3600" kern="12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медиапространство</a:t>
            </a:r>
            <a:r>
              <a:rPr lang="ru-RU" sz="3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, семья, школа, университет, историки и публицисты);</a:t>
            </a:r>
          </a:p>
          <a:p>
            <a:pPr marL="279400" marR="0" lvl="0" indent="-14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r>
              <a:rPr lang="ru-RU" sz="36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Провести </a:t>
            </a:r>
            <a:r>
              <a:rPr lang="ru-RU" sz="3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сравнительный анализ результатов собственных социологических исследований 2015 и 2020 гг., данных прикладных </a:t>
            </a:r>
            <a:r>
              <a:rPr lang="ru-RU" sz="3600" kern="12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социсследований</a:t>
            </a:r>
            <a:r>
              <a:rPr lang="ru-RU" sz="3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российских ученых за последние годы по сходной тематике</a:t>
            </a:r>
            <a:r>
              <a:rPr lang="ru-RU" sz="36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И др.</a:t>
            </a:r>
            <a:endParaRPr lang="ru-RU" sz="36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777875"/>
            <a:ext cx="13518306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5400" b="1" dirty="0" smtClean="0">
                <a:solidFill>
                  <a:prstClr val="black"/>
                </a:solidFill>
              </a:rPr>
              <a:t>Цель и задачи исследования</a:t>
            </a:r>
            <a:endParaRPr lang="ru-RU" sz="5400" b="1" dirty="0">
              <a:solidFill>
                <a:prstClr val="black"/>
              </a:solidFill>
            </a:endParaRPr>
          </a:p>
          <a:p>
            <a:pPr marL="0" indent="357188" algn="just">
              <a:buFont typeface="Arial" pitchFamily="34" charset="0"/>
              <a:buNone/>
            </a:pP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695400" y="473075"/>
            <a:ext cx="1461445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6000" b="1" dirty="0" smtClean="0">
                <a:solidFill>
                  <a:prstClr val="black"/>
                </a:solidFill>
              </a:rPr>
              <a:t>Факторы актуализации исследования образа ВОВ</a:t>
            </a:r>
            <a:endParaRPr lang="ru-RU" sz="6000" b="1" dirty="0">
              <a:solidFill>
                <a:prstClr val="black"/>
              </a:solidFill>
            </a:endParaRPr>
          </a:p>
          <a:p>
            <a:pPr marL="0" indent="357188" algn="just">
              <a:buFont typeface="Arial" pitchFamily="34" charset="0"/>
              <a:buNone/>
            </a:pPr>
            <a:endParaRPr lang="ru-RU" sz="6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3252450" y="2743967"/>
            <a:ext cx="6433505" cy="2374900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ysClr val="windowText" lastClr="000000"/>
                </a:solidFill>
              </a:rPr>
              <a:t>ВОВ – эпицентр современных войн памяти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55426" y="2846958"/>
            <a:ext cx="5493594" cy="2298699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</a:rPr>
              <a:t>Смена поколений носителей памяти о ВОВ</a:t>
            </a:r>
            <a:endParaRPr lang="ru-RU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232650" y="5349875"/>
            <a:ext cx="5276850" cy="2514600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ФАКТОРЫ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3439830" y="7729547"/>
            <a:ext cx="6058744" cy="2339976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ysClr val="windowText" lastClr="000000"/>
                </a:solidFill>
              </a:rPr>
              <a:t>СВО актуализировала память о ВОВ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90395" y="7680996"/>
            <a:ext cx="5493594" cy="2339975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ysClr val="windowText" lastClr="000000"/>
                </a:solidFill>
              </a:rPr>
              <a:t>Новая среда формирования представлений о ВОВ</a:t>
            </a:r>
            <a:endParaRPr lang="ru-RU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>
            <a:stCxn id="8" idx="3"/>
            <a:endCxn id="6" idx="1"/>
          </p:cNvCxnSpPr>
          <p:nvPr/>
        </p:nvCxnSpPr>
        <p:spPr>
          <a:xfrm flipV="1">
            <a:off x="6149020" y="3931417"/>
            <a:ext cx="7103430" cy="6489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16281822" y="5145658"/>
            <a:ext cx="0" cy="247565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2509500" y="4903662"/>
            <a:ext cx="742950" cy="6343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>
            <a:off x="12526990" y="7464354"/>
            <a:ext cx="912840" cy="4247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flipH="1" flipV="1">
            <a:off x="6083989" y="4939984"/>
            <a:ext cx="1148661" cy="5883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flipH="1">
            <a:off x="6083989" y="7191615"/>
            <a:ext cx="1090558" cy="6632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6732537" y="8723595"/>
            <a:ext cx="6058744" cy="2339976"/>
          </a:xfrm>
          <a:prstGeom prst="roundRect">
            <a:avLst/>
          </a:prstGeom>
          <a:solidFill>
            <a:schemeClr val="bg1"/>
          </a:solidFill>
          <a:ln w="1079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ysClr val="windowText" lastClr="000000"/>
                </a:solidFill>
              </a:rPr>
              <a:t>Переформатирование отношения к ВОВ, изучению ее истории в учебных заведениях</a:t>
            </a: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3402223" y="5145658"/>
            <a:ext cx="0" cy="247565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flipV="1">
            <a:off x="12791281" y="10069523"/>
            <a:ext cx="918369" cy="70976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flipH="1" flipV="1">
            <a:off x="5867400" y="10007600"/>
            <a:ext cx="804432" cy="811106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flipH="1">
            <a:off x="9761909" y="7854892"/>
            <a:ext cx="2" cy="8687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5426" y="434129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3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3281236" y="423711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4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960805" y="7777834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2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629268" y="8899535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3409455" y="9234303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5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6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777875"/>
            <a:ext cx="13518306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5400" b="1" dirty="0">
                <a:solidFill>
                  <a:prstClr val="black"/>
                </a:solidFill>
              </a:rPr>
              <a:t>Необходимо ли обращаться к истории ВОВ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56365"/>
              </p:ext>
            </p:extLst>
          </p:nvPr>
        </p:nvGraphicFramePr>
        <p:xfrm>
          <a:off x="495117" y="2606675"/>
          <a:ext cx="17557933" cy="8586044"/>
        </p:xfrm>
        <a:graphic>
          <a:graphicData uri="http://schemas.openxmlformats.org/drawingml/2006/table">
            <a:tbl>
              <a:tblPr/>
              <a:tblGrid>
                <a:gridCol w="10928533">
                  <a:extLst>
                    <a:ext uri="{9D8B030D-6E8A-4147-A177-3AD203B41FA5}">
                      <a16:colId xmlns:a16="http://schemas.microsoft.com/office/drawing/2014/main" val="150784707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91351679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1140205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2135882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62" marR="562" marT="5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33983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необходимо для сохранения исторической памяти народа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85,3%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65350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необходимо для патриотического воспитания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молодежи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45,0%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37752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Необходимо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общей памяти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07516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Необходимо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как норма образованного человека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4978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Нет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необходимости, т.к. это прошлое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9345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Нет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необходимости, потому что всплывают факты,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порочащие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наше государство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90847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Нет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необходимости, есть более актуальные проблемы современного российского общества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39495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Нет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необходимости, т.к. эта проблема никому не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интересна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57895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Затрудняюсь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562" marR="562" marT="5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528648"/>
                  </a:ext>
                </a:extLst>
              </a:tr>
            </a:tbl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>
            <a:off x="18053050" y="6899697"/>
            <a:ext cx="685800" cy="4088978"/>
          </a:xfrm>
          <a:prstGeom prst="rightBrace">
            <a:avLst>
              <a:gd name="adj1" fmla="val 8333"/>
              <a:gd name="adj2" fmla="val 518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738850" y="8667187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+mn-lt"/>
              </a:rPr>
              <a:t>10,6%</a:t>
            </a:r>
            <a:endParaRPr lang="ru-RU" sz="3000" b="1" dirty="0"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071850" y="5807075"/>
            <a:ext cx="1752600" cy="1092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777875"/>
            <a:ext cx="13518306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5400" b="1" dirty="0" smtClean="0">
                <a:solidFill>
                  <a:prstClr val="black"/>
                </a:solidFill>
              </a:rPr>
              <a:t>Интерес к </a:t>
            </a:r>
            <a:r>
              <a:rPr lang="ru-RU" sz="5400" b="1" dirty="0">
                <a:solidFill>
                  <a:prstClr val="black"/>
                </a:solidFill>
              </a:rPr>
              <a:t>истории ВОВ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66530"/>
              </p:ext>
            </p:extLst>
          </p:nvPr>
        </p:nvGraphicFramePr>
        <p:xfrm>
          <a:off x="463365" y="2530475"/>
          <a:ext cx="17208685" cy="8123856"/>
        </p:xfrm>
        <a:graphic>
          <a:graphicData uri="http://schemas.openxmlformats.org/drawingml/2006/table">
            <a:tbl>
              <a:tblPr/>
              <a:tblGrid>
                <a:gridCol w="9969685">
                  <a:extLst>
                    <a:ext uri="{9D8B030D-6E8A-4147-A177-3AD203B41FA5}">
                      <a16:colId xmlns:a16="http://schemas.microsoft.com/office/drawing/2014/main" val="238333667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422852929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986379104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475887427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6" marR="936" marT="9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843218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Очень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интересна, читаю научную и публицистическую литературу, стараюсь смотреть передачи о ВОВ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32,9%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25,7%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40,8%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576108"/>
                  </a:ext>
                </a:extLst>
              </a:tr>
              <a:tr h="1248744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Скорее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интересна, иногда смотрю передачи по ТВ, художественные фильмы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57,6%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54,7%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44,4%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03246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Скорее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интересна, хватает знаний, полученных в школе и университете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15187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интересна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454376"/>
                  </a:ext>
                </a:extLst>
              </a:tr>
              <a:tr h="1646856"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Затрудняюсь 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122662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 bwMode="auto">
          <a:xfrm>
            <a:off x="17672050" y="6565353"/>
            <a:ext cx="685800" cy="4088978"/>
          </a:xfrm>
          <a:prstGeom prst="rightBrace">
            <a:avLst>
              <a:gd name="adj1" fmla="val 8333"/>
              <a:gd name="adj2" fmla="val 518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8357850" y="8332843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+mn-lt"/>
              </a:rPr>
              <a:t>14,8%</a:t>
            </a:r>
            <a:endParaRPr lang="ru-RU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6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238494"/>
            <a:ext cx="13518306" cy="206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Обсуждаете ли Вы историю Великой Отечественной войны со своими сверстниками?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78000"/>
              </p:ext>
            </p:extLst>
          </p:nvPr>
        </p:nvGraphicFramePr>
        <p:xfrm>
          <a:off x="908050" y="2606675"/>
          <a:ext cx="15849600" cy="8245988"/>
        </p:xfrm>
        <a:graphic>
          <a:graphicData uri="http://schemas.openxmlformats.org/drawingml/2006/table">
            <a:tbl>
              <a:tblPr/>
              <a:tblGrid>
                <a:gridCol w="6477000">
                  <a:extLst>
                    <a:ext uri="{9D8B030D-6E8A-4147-A177-3AD203B41FA5}">
                      <a16:colId xmlns:a16="http://schemas.microsoft.com/office/drawing/2014/main" val="3321369545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89755679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15473421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955952095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l" fontAlgn="b"/>
                      <a:r>
                        <a:rPr lang="ru-RU" sz="4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90" marR="3890" marT="3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37955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часто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32,2%</a:t>
                      </a:r>
                      <a:endParaRPr lang="ru-RU" sz="4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6293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крайне редко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69,7%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51,1%</a:t>
                      </a:r>
                      <a:endParaRPr lang="ru-RU" sz="4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15322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Нет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никогда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02135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Затрудняюсь 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684441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 bwMode="auto">
          <a:xfrm>
            <a:off x="16751300" y="7363338"/>
            <a:ext cx="685800" cy="3505200"/>
          </a:xfrm>
          <a:prstGeom prst="rightBrace">
            <a:avLst>
              <a:gd name="adj1" fmla="val 8333"/>
              <a:gd name="adj2" fmla="val 518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7456150" y="8838939"/>
            <a:ext cx="173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n-lt"/>
              </a:rPr>
              <a:t>16,7%</a:t>
            </a:r>
            <a:endParaRPr lang="ru-RU" sz="4000" b="1" dirty="0"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3854856" y="5578475"/>
            <a:ext cx="2674194" cy="16975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238494"/>
            <a:ext cx="13518306" cy="206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Обсуждаете ли Вы историю Великой Отечественной войны </a:t>
            </a:r>
            <a:r>
              <a:rPr lang="ru-RU" sz="4800" b="1" dirty="0" smtClean="0">
                <a:solidFill>
                  <a:prstClr val="black"/>
                </a:solidFill>
              </a:rPr>
              <a:t>в кругу семьи?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400566" cy="38219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5013"/>
              </p:ext>
            </p:extLst>
          </p:nvPr>
        </p:nvGraphicFramePr>
        <p:xfrm>
          <a:off x="908050" y="2606675"/>
          <a:ext cx="15697200" cy="8245988"/>
        </p:xfrm>
        <a:graphic>
          <a:graphicData uri="http://schemas.openxmlformats.org/drawingml/2006/table">
            <a:tbl>
              <a:tblPr/>
              <a:tblGrid>
                <a:gridCol w="6477000">
                  <a:extLst>
                    <a:ext uri="{9D8B030D-6E8A-4147-A177-3AD203B41FA5}">
                      <a16:colId xmlns:a16="http://schemas.microsoft.com/office/drawing/2014/main" val="3321369545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897556793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115473421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3955952095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l" fontAlgn="b"/>
                      <a:r>
                        <a:rPr lang="ru-RU" sz="4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90" marR="3890" marT="3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dirty="0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37955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часто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40,6%</a:t>
                      </a:r>
                      <a:endParaRPr lang="ru-RU" sz="4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6293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крайне редко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54,4%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44,5%</a:t>
                      </a:r>
                      <a:endParaRPr lang="ru-RU" sz="4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15322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Нет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никогда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02135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Затрудняюсь 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684441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 bwMode="auto">
          <a:xfrm>
            <a:off x="16624300" y="7439538"/>
            <a:ext cx="685800" cy="3429000"/>
          </a:xfrm>
          <a:prstGeom prst="rightBrace">
            <a:avLst>
              <a:gd name="adj1" fmla="val 8333"/>
              <a:gd name="adj2" fmla="val 518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7519650" y="8877039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n-lt"/>
              </a:rPr>
              <a:t>15%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12850" y="238494"/>
            <a:ext cx="13518306" cy="2063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542925" algn="ctr"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Обсуждаете ли Вы историю Великой Отечественной войны  и участие в ней преподавателей, сотрудников и студентов Вашего вуза?</a:t>
            </a:r>
            <a:endParaRPr lang="ru-RU" sz="400" dirty="0"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294834" y="238494"/>
            <a:ext cx="613216" cy="38698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30141"/>
              </p:ext>
            </p:extLst>
          </p:nvPr>
        </p:nvGraphicFramePr>
        <p:xfrm>
          <a:off x="908050" y="2606675"/>
          <a:ext cx="15773400" cy="8245988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3321369545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897556793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955952095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l" fontAlgn="b"/>
                      <a:endParaRPr lang="ru-RU" sz="4800" b="0" i="0" u="none" strike="noStrike" dirty="0">
                        <a:effectLst/>
                        <a:latin typeface="+mn-lt"/>
                      </a:endParaRPr>
                    </a:p>
                  </a:txBody>
                  <a:tcPr marL="3890" marR="3890" marT="3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1" i="0" u="none" strike="noStrike"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37955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часто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31,6%</a:t>
                      </a:r>
                      <a:endParaRPr lang="ru-RU" sz="4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6293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крайне редко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38,7%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15322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Нет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никогда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32,6%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02135"/>
                  </a:ext>
                </a:extLst>
              </a:tr>
              <a:tr h="1756697">
                <a:tc>
                  <a:txBody>
                    <a:bodyPr/>
                    <a:lstStyle/>
                    <a:p>
                      <a:pPr algn="l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Затрудняюсь </a:t>
                      </a:r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ответить</a:t>
                      </a:r>
                    </a:p>
                  </a:txBody>
                  <a:tcPr marL="3890" marR="3890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  <a:endParaRPr lang="ru-RU" sz="4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684441"/>
                  </a:ext>
                </a:extLst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 bwMode="auto">
          <a:xfrm>
            <a:off x="16818610" y="7331075"/>
            <a:ext cx="822960" cy="3521588"/>
          </a:xfrm>
          <a:prstGeom prst="rightBrace">
            <a:avLst>
              <a:gd name="adj1" fmla="val 8333"/>
              <a:gd name="adj2" fmla="val 51863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7778730" y="8814870"/>
            <a:ext cx="172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n-lt"/>
              </a:rPr>
              <a:t>34,4%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6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1488</Words>
  <Application>Microsoft Office PowerPoint</Application>
  <DocSecurity>0</DocSecurity>
  <PresentationFormat>Произвольный</PresentationFormat>
  <Paragraphs>406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Bookman Old Style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БАЗОВЫХ ЭЛЕМЕНТОВ ФИРМЕННОГО СТИЛЯ ЮФУ С ПРИОРИТЕТНЫМ РАЗМЕЩЕНИЕМ ЛОГОТИПА УНИВЕРСИТЕТА</dc:title>
  <dc:subject/>
  <dc:creator>GTX</dc:creator>
  <cp:keywords/>
  <dc:description/>
  <cp:lastModifiedBy>Филоненко Виктор Иванович</cp:lastModifiedBy>
  <cp:revision>167</cp:revision>
  <cp:lastPrinted>2025-12-22T11:28:38Z</cp:lastPrinted>
  <dcterms:created xsi:type="dcterms:W3CDTF">2023-09-03T13:34:07Z</dcterms:created>
  <dcterms:modified xsi:type="dcterms:W3CDTF">2025-12-22T13:02:08Z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2023-09-03T00:00:00Z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0x0101001988EA975324C34F99CF3A5034064440</vt:lpwstr>
  </property>
  <property fmtid="{D5CDD505-2E9C-101B-9397-08002B2CF9AE}" pid="7" name="MediaServiceImageTags">
    <vt:lpwstr/>
  </property>
</Properties>
</file>