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  <p:sldMasterId id="2147483659" r:id="rId3"/>
  </p:sldMasterIdLst>
  <p:notesMasterIdLst>
    <p:notesMasterId r:id="rId17"/>
  </p:notesMasterIdLst>
  <p:sldIdLst>
    <p:sldId id="256" r:id="rId4"/>
    <p:sldId id="258" r:id="rId5"/>
    <p:sldId id="1588" r:id="rId6"/>
    <p:sldId id="1611" r:id="rId7"/>
    <p:sldId id="1610" r:id="rId8"/>
    <p:sldId id="1607" r:id="rId9"/>
    <p:sldId id="1608" r:id="rId10"/>
    <p:sldId id="259" r:id="rId11"/>
    <p:sldId id="264" r:id="rId12"/>
    <p:sldId id="269" r:id="rId13"/>
    <p:sldId id="271" r:id="rId14"/>
    <p:sldId id="272" r:id="rId15"/>
    <p:sldId id="1605" r:id="rId16"/>
  </p:sldIdLst>
  <p:sldSz cx="12192000" cy="6858000"/>
  <p:notesSz cx="6858000" cy="12192000"/>
  <p:defaultTextStyle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1" autoAdjust="0"/>
    <p:restoredTop sz="93302" autoAdjust="0"/>
  </p:normalViewPr>
  <p:slideViewPr>
    <p:cSldViewPr snapToGrid="0" snapToObjects="1">
      <p:cViewPr varScale="1">
        <p:scale>
          <a:sx n="62" d="100"/>
          <a:sy n="62" d="100"/>
        </p:scale>
        <p:origin x="11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T223K-500\&#1041;&#1101;&#1082;&#1072;&#1087;%20&#1088;&#1072;&#1073;&#1086;&#1090;&#1072;\!!Opened%20Projects\2025\&#1052;&#1080;&#1085;&#1086;&#1073;&#1088;&#1085;&#1072;&#1091;&#1082;&#1080;%20&#1056;&#1060;\&#1055;&#1086;&#1083;&#1085;&#1099;&#1077;%20&#1079;&#1072;&#1090;&#1088;&#1072;&#1090;&#1099;\&#1048;&#1090;&#1086;&#1075;&#1086;&#1074;&#1099;&#1080;&#774;%20&#1076;&#1086;&#1082;&#1091;&#1084;&#1077;&#1085;&#1090;\All%20Tables%20(%3e!%3c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Лист3!$F$7:$F$9</c:f>
              <c:strCache>
                <c:ptCount val="3"/>
                <c:pt idx="0">
                  <c:v>ФНИ</c:v>
                </c:pt>
                <c:pt idx="1">
                  <c:v>ПоНИ</c:v>
                </c:pt>
                <c:pt idx="2">
                  <c:v>ПНИ</c:v>
                </c:pt>
              </c:strCache>
            </c:strRef>
          </c:cat>
          <c:val>
            <c:numRef>
              <c:f>Лист3!$G$7:$G$9</c:f>
              <c:numCache>
                <c:formatCode>0%</c:formatCode>
                <c:ptCount val="3"/>
                <c:pt idx="0">
                  <c:v>0.375</c:v>
                </c:pt>
                <c:pt idx="1">
                  <c:v>0.52173913043478259</c:v>
                </c:pt>
                <c:pt idx="2">
                  <c:v>0.53846153846153844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D-44F9-A193-B74A0369AD34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Лист3!$F$7:$F$9</c:f>
              <c:strCache>
                <c:ptCount val="3"/>
                <c:pt idx="0">
                  <c:v>ФНИ</c:v>
                </c:pt>
                <c:pt idx="1">
                  <c:v>ПоНИ</c:v>
                </c:pt>
                <c:pt idx="2">
                  <c:v>ПНИ</c:v>
                </c:pt>
              </c:strCache>
            </c:strRef>
          </c:cat>
          <c:val>
            <c:numRef>
              <c:f>Лист3!$H$7:$H$9</c:f>
              <c:numCache>
                <c:formatCode>0%</c:formatCode>
                <c:ptCount val="3"/>
                <c:pt idx="0">
                  <c:v>0.625</c:v>
                </c:pt>
                <c:pt idx="1">
                  <c:v>0.47826086956521741</c:v>
                </c:pt>
                <c:pt idx="2">
                  <c:v>0.46153846153846156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D-44F9-A193-B74A0369A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overlap val="100"/>
        <c:axId val="282450144"/>
        <c:axId val="282450528"/>
      </c:barChart>
      <c:catAx>
        <c:axId val="282450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2450528"/>
        <c:crosses val="autoZero"/>
        <c:auto val="1"/>
        <c:lblAlgn val="ctr"/>
        <c:lblOffset val="100"/>
        <c:noMultiLvlLbl val="0"/>
      </c:catAx>
      <c:valAx>
        <c:axId val="28245052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8245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14155544337329"/>
          <c:y val="8.653750257847069E-2"/>
          <c:w val="0.63779347543939635"/>
          <c:h val="0.82692499484305859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Лист2!$A$1:$A$5</c:f>
              <c:strCache>
                <c:ptCount val="5"/>
                <c:pt idx="0">
                  <c:v>Библиотечная деятельность</c:v>
                </c:pt>
                <c:pt idx="1">
                  <c:v>Музейная деятельность</c:v>
                </c:pt>
                <c:pt idx="2">
                  <c:v>Содержание имущества и общежитий</c:v>
                </c:pt>
                <c:pt idx="3">
                  <c:v>Деятельность ВУЦ</c:v>
                </c:pt>
                <c:pt idx="4">
                  <c:v>Физкультурная деятельность</c:v>
                </c:pt>
              </c:strCache>
            </c:strRef>
          </c:cat>
          <c:val>
            <c:numRef>
              <c:f>Лист2!$B$1:$B$5</c:f>
              <c:numCache>
                <c:formatCode>0%</c:formatCode>
                <c:ptCount val="5"/>
                <c:pt idx="0">
                  <c:v>0.05</c:v>
                </c:pt>
                <c:pt idx="1">
                  <c:v>0.09</c:v>
                </c:pt>
                <c:pt idx="2">
                  <c:v>0.22</c:v>
                </c:pt>
                <c:pt idx="3">
                  <c:v>0.23</c:v>
                </c:pt>
                <c:pt idx="4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D8-4528-BAB7-BF09B287182A}"/>
            </c:ext>
          </c:extLst>
        </c:ser>
        <c:ser>
          <c:idx val="1"/>
          <c:order val="1"/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Лист2!$A$1:$A$5</c:f>
              <c:strCache>
                <c:ptCount val="5"/>
                <c:pt idx="0">
                  <c:v>Библиотечная деятельность</c:v>
                </c:pt>
                <c:pt idx="1">
                  <c:v>Музейная деятельность</c:v>
                </c:pt>
                <c:pt idx="2">
                  <c:v>Содержание имущества и общежитий</c:v>
                </c:pt>
                <c:pt idx="3">
                  <c:v>Деятельность ВУЦ</c:v>
                </c:pt>
                <c:pt idx="4">
                  <c:v>Физкультурная деятельность</c:v>
                </c:pt>
              </c:strCache>
            </c:strRef>
          </c:cat>
          <c:val>
            <c:numRef>
              <c:f>Лист2!$C$1:$C$5</c:f>
              <c:numCache>
                <c:formatCode>0%</c:formatCode>
                <c:ptCount val="5"/>
                <c:pt idx="0">
                  <c:v>0.95</c:v>
                </c:pt>
                <c:pt idx="1">
                  <c:v>0.91</c:v>
                </c:pt>
                <c:pt idx="2">
                  <c:v>0.78</c:v>
                </c:pt>
                <c:pt idx="3">
                  <c:v>0.77</c:v>
                </c:pt>
                <c:pt idx="4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7D8-4528-BAB7-BF09B287182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43494168"/>
        <c:axId val="282324600"/>
      </c:barChart>
      <c:catAx>
        <c:axId val="143494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2324600"/>
        <c:crosses val="autoZero"/>
        <c:auto val="1"/>
        <c:lblAlgn val="ctr"/>
        <c:lblOffset val="100"/>
        <c:noMultiLvlLbl val="0"/>
      </c:catAx>
      <c:valAx>
        <c:axId val="28232460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3494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25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Титульный слайд: сессия Минобрнауки России, Красноярск, 21–22 мая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Экономическая система: ресурсы → функции → процессы → результаты → устойчивость.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pPr defTabSz="554492">
              <a:spcAft>
                <a:spcPts val="300"/>
              </a:spcAft>
            </a:pPr>
            <a:r>
              <a:rPr lang="ru-RU" sz="1200" kern="0" dirty="0">
                <a:solidFill>
                  <a:sysClr val="windowText" lastClr="0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ППС – профессорско-преподавательский состав,</a:t>
            </a:r>
          </a:p>
          <a:p>
            <a:pPr defTabSz="554492">
              <a:spcAft>
                <a:spcPts val="300"/>
              </a:spcAft>
            </a:pPr>
            <a:r>
              <a:rPr lang="ru-RU" sz="1200" kern="0" dirty="0">
                <a:solidFill>
                  <a:sysClr val="windowText" lastClr="0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АУП и УВП – административно-управленческий и учебно-вспомогательный персонал</a:t>
            </a:r>
          </a:p>
          <a:p>
            <a:pPr defTabSz="554492">
              <a:spcAft>
                <a:spcPts val="300"/>
              </a:spcAft>
            </a:pPr>
            <a:r>
              <a:rPr lang="ru-RU" sz="1200" kern="0" dirty="0">
                <a:solidFill>
                  <a:sysClr val="windowText" lastClr="0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СЗП- среднемесячная заработная плата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353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Экономическая система: ресурсы → функции → процессы → результаты → устойчивость.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Титульный слайд: сессия Минобрнауки России, Красноярск, 21–22 мая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Базовые подходы сформулированы пользователем: интеграция функций, сопоставление реальных задач и штатных единиц, выявление дублирования, исключение лишних согласований, автоматизация учета, отчетности, нагрузки и ФОТ, мониторинг эффективности.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Пользователь указал: экономика программ, затраты на одного студента и эффективность программ должны оцениваться регулярно.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11.jp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image" Target="../media/image10.jp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93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3685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95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31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lnSpc>
                <a:spcPts val="1107"/>
              </a:lnSpc>
            </a:pPr>
            <a:r>
              <a:rPr lang="ru-RU" spc="-18"/>
              <a:t>Стратегическая</a:t>
            </a:r>
            <a:r>
              <a:rPr lang="ru-RU" spc="-42"/>
              <a:t> </a:t>
            </a:r>
            <a:r>
              <a:rPr lang="ru-RU"/>
              <a:t>сессия</a:t>
            </a:r>
            <a:r>
              <a:rPr lang="ru-RU" spc="-39"/>
              <a:t> </a:t>
            </a:r>
            <a:r>
              <a:rPr lang="ru-RU" spc="-12"/>
              <a:t>Минобрнауки</a:t>
            </a:r>
            <a:r>
              <a:rPr lang="ru-RU" spc="-39"/>
              <a:t> </a:t>
            </a:r>
            <a:r>
              <a:rPr lang="ru-RU" spc="-6"/>
              <a:t>России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 spc="-12"/>
              <a:t>Красноярск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/>
              <a:t>21—22</a:t>
            </a:r>
            <a:r>
              <a:rPr lang="ru-RU" spc="-39"/>
              <a:t> </a:t>
            </a:r>
            <a:r>
              <a:rPr lang="ru-RU" spc="-45"/>
              <a:t>мая</a:t>
            </a:r>
            <a:r>
              <a:rPr lang="ru-RU" spc="-39"/>
              <a:t> </a:t>
            </a:r>
            <a:r>
              <a:rPr lang="ru-RU" spc="-12"/>
              <a:t>2026</a:t>
            </a:r>
            <a:endParaRPr lang="ru-RU" spc="-12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23/06/2026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407856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8357" y="381884"/>
            <a:ext cx="9557973" cy="368562"/>
          </a:xfrm>
        </p:spPr>
        <p:txBody>
          <a:bodyPr lIns="0" tIns="0" rIns="0" bIns="0"/>
          <a:lstStyle>
            <a:lvl1pPr>
              <a:defRPr sz="2395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31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lnSpc>
                <a:spcPts val="1107"/>
              </a:lnSpc>
            </a:pPr>
            <a:r>
              <a:rPr lang="ru-RU" spc="-18"/>
              <a:t>Стратегическая</a:t>
            </a:r>
            <a:r>
              <a:rPr lang="ru-RU" spc="-42"/>
              <a:t> </a:t>
            </a:r>
            <a:r>
              <a:rPr lang="ru-RU"/>
              <a:t>сессия</a:t>
            </a:r>
            <a:r>
              <a:rPr lang="ru-RU" spc="-39"/>
              <a:t> </a:t>
            </a:r>
            <a:r>
              <a:rPr lang="ru-RU" spc="-12"/>
              <a:t>Минобрнауки</a:t>
            </a:r>
            <a:r>
              <a:rPr lang="ru-RU" spc="-39"/>
              <a:t> </a:t>
            </a:r>
            <a:r>
              <a:rPr lang="ru-RU" spc="-6"/>
              <a:t>России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 spc="-12"/>
              <a:t>Красноярск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/>
              <a:t>21—22</a:t>
            </a:r>
            <a:r>
              <a:rPr lang="ru-RU" spc="-39"/>
              <a:t> </a:t>
            </a:r>
            <a:r>
              <a:rPr lang="ru-RU" spc="-45"/>
              <a:t>мая</a:t>
            </a:r>
            <a:r>
              <a:rPr lang="ru-RU" spc="-39"/>
              <a:t> </a:t>
            </a:r>
            <a:r>
              <a:rPr lang="ru-RU" spc="-12"/>
              <a:t>2026</a:t>
            </a:r>
            <a:endParaRPr lang="ru-RU" spc="-12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23/06/2026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85826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8357" y="381884"/>
            <a:ext cx="9557973" cy="368562"/>
          </a:xfrm>
        </p:spPr>
        <p:txBody>
          <a:bodyPr lIns="0" tIns="0" rIns="0" bIns="0"/>
          <a:lstStyle>
            <a:lvl1pPr>
              <a:defRPr sz="2395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31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lnSpc>
                <a:spcPts val="1107"/>
              </a:lnSpc>
            </a:pPr>
            <a:r>
              <a:rPr lang="ru-RU" spc="-18"/>
              <a:t>Стратегическая</a:t>
            </a:r>
            <a:r>
              <a:rPr lang="ru-RU" spc="-42"/>
              <a:t> </a:t>
            </a:r>
            <a:r>
              <a:rPr lang="ru-RU"/>
              <a:t>сессия</a:t>
            </a:r>
            <a:r>
              <a:rPr lang="ru-RU" spc="-39"/>
              <a:t> </a:t>
            </a:r>
            <a:r>
              <a:rPr lang="ru-RU" spc="-12"/>
              <a:t>Минобрнауки</a:t>
            </a:r>
            <a:r>
              <a:rPr lang="ru-RU" spc="-39"/>
              <a:t> </a:t>
            </a:r>
            <a:r>
              <a:rPr lang="ru-RU" spc="-6"/>
              <a:t>России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 spc="-12"/>
              <a:t>Красноярск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/>
              <a:t>21—22</a:t>
            </a:r>
            <a:r>
              <a:rPr lang="ru-RU" spc="-39"/>
              <a:t> </a:t>
            </a:r>
            <a:r>
              <a:rPr lang="ru-RU" spc="-45"/>
              <a:t>мая</a:t>
            </a:r>
            <a:r>
              <a:rPr lang="ru-RU" spc="-39"/>
              <a:t> </a:t>
            </a:r>
            <a:r>
              <a:rPr lang="ru-RU" spc="-12"/>
              <a:t>2026</a:t>
            </a:r>
            <a:endParaRPr lang="ru-RU" spc="-12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23/06/2026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22099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8357" y="381884"/>
            <a:ext cx="9557973" cy="368562"/>
          </a:xfrm>
        </p:spPr>
        <p:txBody>
          <a:bodyPr lIns="0" tIns="0" rIns="0" bIns="0"/>
          <a:lstStyle>
            <a:lvl1pPr>
              <a:defRPr sz="2395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31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lnSpc>
                <a:spcPts val="1107"/>
              </a:lnSpc>
            </a:pPr>
            <a:r>
              <a:rPr lang="ru-RU" spc="-18"/>
              <a:t>Стратегическая</a:t>
            </a:r>
            <a:r>
              <a:rPr lang="ru-RU" spc="-42"/>
              <a:t> </a:t>
            </a:r>
            <a:r>
              <a:rPr lang="ru-RU"/>
              <a:t>сессия</a:t>
            </a:r>
            <a:r>
              <a:rPr lang="ru-RU" spc="-39"/>
              <a:t> </a:t>
            </a:r>
            <a:r>
              <a:rPr lang="ru-RU" spc="-12"/>
              <a:t>Минобрнауки</a:t>
            </a:r>
            <a:r>
              <a:rPr lang="ru-RU" spc="-39"/>
              <a:t> </a:t>
            </a:r>
            <a:r>
              <a:rPr lang="ru-RU" spc="-6"/>
              <a:t>России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 spc="-12"/>
              <a:t>Красноярск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/>
              <a:t>21—22</a:t>
            </a:r>
            <a:r>
              <a:rPr lang="ru-RU" spc="-39"/>
              <a:t> </a:t>
            </a:r>
            <a:r>
              <a:rPr lang="ru-RU" spc="-45"/>
              <a:t>мая</a:t>
            </a:r>
            <a:r>
              <a:rPr lang="ru-RU" spc="-39"/>
              <a:t> </a:t>
            </a:r>
            <a:r>
              <a:rPr lang="ru-RU" spc="-12"/>
              <a:t>2026</a:t>
            </a:r>
            <a:endParaRPr lang="ru-RU" spc="-12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23/06/2026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139580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766" y="0"/>
            <a:ext cx="9132233" cy="68575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0104" y="131880"/>
            <a:ext cx="9761889" cy="6725638"/>
          </a:xfrm>
          <a:prstGeom prst="rect">
            <a:avLst/>
          </a:prstGeom>
        </p:spPr>
      </p:pic>
      <p:pic>
        <p:nvPicPr>
          <p:cNvPr id="18" name="bg object 18"/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" y="0"/>
            <a:ext cx="12191999" cy="68575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16127" y="2094616"/>
            <a:ext cx="551688" cy="67660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59383" y="2176906"/>
            <a:ext cx="553212" cy="67660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16127" y="2336921"/>
            <a:ext cx="551688" cy="67812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9384" y="2419211"/>
            <a:ext cx="553210" cy="67812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16127" y="2591406"/>
            <a:ext cx="551688" cy="678131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059383" y="2673694"/>
            <a:ext cx="553212" cy="67813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16127" y="2835228"/>
            <a:ext cx="551688" cy="676608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59383" y="2917518"/>
            <a:ext cx="553212" cy="676608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916127" y="3077534"/>
            <a:ext cx="551688" cy="67812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059384" y="3159823"/>
            <a:ext cx="553210" cy="67812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916127" y="3321350"/>
            <a:ext cx="551688" cy="678131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59383" y="3403640"/>
            <a:ext cx="553212" cy="67660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923491" y="3472215"/>
            <a:ext cx="551688" cy="67813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923491" y="3217724"/>
            <a:ext cx="551688" cy="67813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923491" y="2975426"/>
            <a:ext cx="551688" cy="67660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923491" y="2731603"/>
            <a:ext cx="551688" cy="67813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923492" y="2487787"/>
            <a:ext cx="551687" cy="67812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55413" y="1117058"/>
            <a:ext cx="66344" cy="66391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39215" y="1117058"/>
            <a:ext cx="58172" cy="66391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1714843" y="1117225"/>
            <a:ext cx="57764" cy="66231"/>
          </a:xfrm>
          <a:custGeom>
            <a:avLst/>
            <a:gdLst/>
            <a:ahLst/>
            <a:cxnLst/>
            <a:rect l="l" t="t" r="r" b="b"/>
            <a:pathLst>
              <a:path w="95250" h="109219">
                <a:moveTo>
                  <a:pt x="94957" y="0"/>
                </a:moveTo>
                <a:lnTo>
                  <a:pt x="77089" y="0"/>
                </a:lnTo>
                <a:lnTo>
                  <a:pt x="77089" y="43180"/>
                </a:lnTo>
                <a:lnTo>
                  <a:pt x="17856" y="43180"/>
                </a:lnTo>
                <a:lnTo>
                  <a:pt x="17856" y="0"/>
                </a:lnTo>
                <a:lnTo>
                  <a:pt x="0" y="0"/>
                </a:lnTo>
                <a:lnTo>
                  <a:pt x="0" y="43180"/>
                </a:lnTo>
                <a:lnTo>
                  <a:pt x="0" y="58420"/>
                </a:lnTo>
                <a:lnTo>
                  <a:pt x="0" y="109220"/>
                </a:lnTo>
                <a:lnTo>
                  <a:pt x="17856" y="109220"/>
                </a:lnTo>
                <a:lnTo>
                  <a:pt x="17856" y="58420"/>
                </a:lnTo>
                <a:lnTo>
                  <a:pt x="77089" y="58420"/>
                </a:lnTo>
                <a:lnTo>
                  <a:pt x="77089" y="109220"/>
                </a:lnTo>
                <a:lnTo>
                  <a:pt x="94957" y="109220"/>
                </a:lnTo>
                <a:lnTo>
                  <a:pt x="94957" y="58420"/>
                </a:lnTo>
                <a:lnTo>
                  <a:pt x="94957" y="43180"/>
                </a:lnTo>
                <a:lnTo>
                  <a:pt x="94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39" name="bg 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786690" y="1115829"/>
            <a:ext cx="70377" cy="6885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871273" y="1117055"/>
            <a:ext cx="54432" cy="66391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938840" y="1117060"/>
            <a:ext cx="52667" cy="66391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2003809" y="1116686"/>
            <a:ext cx="344272" cy="68156"/>
          </a:xfrm>
          <a:custGeom>
            <a:avLst/>
            <a:gdLst/>
            <a:ahLst/>
            <a:cxnLst/>
            <a:rect l="l" t="t" r="r" b="b"/>
            <a:pathLst>
              <a:path w="567689" h="112394">
                <a:moveTo>
                  <a:pt x="94970" y="889"/>
                </a:moveTo>
                <a:lnTo>
                  <a:pt x="77101" y="889"/>
                </a:lnTo>
                <a:lnTo>
                  <a:pt x="77101" y="44069"/>
                </a:lnTo>
                <a:lnTo>
                  <a:pt x="17868" y="44069"/>
                </a:lnTo>
                <a:lnTo>
                  <a:pt x="17868" y="889"/>
                </a:lnTo>
                <a:lnTo>
                  <a:pt x="0" y="889"/>
                </a:lnTo>
                <a:lnTo>
                  <a:pt x="0" y="44069"/>
                </a:lnTo>
                <a:lnTo>
                  <a:pt x="0" y="59309"/>
                </a:lnTo>
                <a:lnTo>
                  <a:pt x="0" y="110109"/>
                </a:lnTo>
                <a:lnTo>
                  <a:pt x="17868" y="110109"/>
                </a:lnTo>
                <a:lnTo>
                  <a:pt x="17868" y="59309"/>
                </a:lnTo>
                <a:lnTo>
                  <a:pt x="77101" y="59309"/>
                </a:lnTo>
                <a:lnTo>
                  <a:pt x="77101" y="110109"/>
                </a:lnTo>
                <a:lnTo>
                  <a:pt x="94970" y="110109"/>
                </a:lnTo>
                <a:lnTo>
                  <a:pt x="94970" y="59309"/>
                </a:lnTo>
                <a:lnTo>
                  <a:pt x="94970" y="44069"/>
                </a:lnTo>
                <a:lnTo>
                  <a:pt x="94970" y="889"/>
                </a:lnTo>
                <a:close/>
              </a:path>
              <a:path w="567689" h="112394">
                <a:moveTo>
                  <a:pt x="230428" y="110096"/>
                </a:moveTo>
                <a:lnTo>
                  <a:pt x="218147" y="82892"/>
                </a:lnTo>
                <a:lnTo>
                  <a:pt x="211315" y="67729"/>
                </a:lnTo>
                <a:lnTo>
                  <a:pt x="192773" y="26644"/>
                </a:lnTo>
                <a:lnTo>
                  <a:pt x="192773" y="67729"/>
                </a:lnTo>
                <a:lnTo>
                  <a:pt x="151206" y="67729"/>
                </a:lnTo>
                <a:lnTo>
                  <a:pt x="171996" y="21742"/>
                </a:lnTo>
                <a:lnTo>
                  <a:pt x="192773" y="67729"/>
                </a:lnTo>
                <a:lnTo>
                  <a:pt x="192773" y="26644"/>
                </a:lnTo>
                <a:lnTo>
                  <a:pt x="190563" y="21742"/>
                </a:lnTo>
                <a:lnTo>
                  <a:pt x="180759" y="0"/>
                </a:lnTo>
                <a:lnTo>
                  <a:pt x="163550" y="0"/>
                </a:lnTo>
                <a:lnTo>
                  <a:pt x="113893" y="110096"/>
                </a:lnTo>
                <a:lnTo>
                  <a:pt x="132880" y="110096"/>
                </a:lnTo>
                <a:lnTo>
                  <a:pt x="145059" y="82892"/>
                </a:lnTo>
                <a:lnTo>
                  <a:pt x="198932" y="82892"/>
                </a:lnTo>
                <a:lnTo>
                  <a:pt x="211277" y="110096"/>
                </a:lnTo>
                <a:lnTo>
                  <a:pt x="230428" y="110096"/>
                </a:lnTo>
                <a:close/>
              </a:path>
              <a:path w="567689" h="112394">
                <a:moveTo>
                  <a:pt x="339445" y="622"/>
                </a:moveTo>
                <a:lnTo>
                  <a:pt x="320294" y="622"/>
                </a:lnTo>
                <a:lnTo>
                  <a:pt x="292366" y="59893"/>
                </a:lnTo>
                <a:lnTo>
                  <a:pt x="258787" y="622"/>
                </a:lnTo>
                <a:lnTo>
                  <a:pt x="238658" y="622"/>
                </a:lnTo>
                <a:lnTo>
                  <a:pt x="283121" y="78193"/>
                </a:lnTo>
                <a:lnTo>
                  <a:pt x="279438" y="85496"/>
                </a:lnTo>
                <a:lnTo>
                  <a:pt x="276148" y="90297"/>
                </a:lnTo>
                <a:lnTo>
                  <a:pt x="270192" y="94881"/>
                </a:lnTo>
                <a:lnTo>
                  <a:pt x="266407" y="96024"/>
                </a:lnTo>
                <a:lnTo>
                  <a:pt x="257429" y="96024"/>
                </a:lnTo>
                <a:lnTo>
                  <a:pt x="253098" y="95148"/>
                </a:lnTo>
                <a:lnTo>
                  <a:pt x="248881" y="93370"/>
                </a:lnTo>
                <a:lnTo>
                  <a:pt x="248881" y="109626"/>
                </a:lnTo>
                <a:lnTo>
                  <a:pt x="252450" y="111302"/>
                </a:lnTo>
                <a:lnTo>
                  <a:pt x="257810" y="112128"/>
                </a:lnTo>
                <a:lnTo>
                  <a:pt x="264947" y="112128"/>
                </a:lnTo>
                <a:lnTo>
                  <a:pt x="274586" y="110540"/>
                </a:lnTo>
                <a:lnTo>
                  <a:pt x="283235" y="105765"/>
                </a:lnTo>
                <a:lnTo>
                  <a:pt x="290893" y="97790"/>
                </a:lnTo>
                <a:lnTo>
                  <a:pt x="297561" y="86639"/>
                </a:lnTo>
                <a:lnTo>
                  <a:pt x="339445" y="622"/>
                </a:lnTo>
                <a:close/>
              </a:path>
              <a:path w="567689" h="112394">
                <a:moveTo>
                  <a:pt x="453732" y="110109"/>
                </a:moveTo>
                <a:lnTo>
                  <a:pt x="392722" y="50673"/>
                </a:lnTo>
                <a:lnTo>
                  <a:pt x="445287" y="622"/>
                </a:lnTo>
                <a:lnTo>
                  <a:pt x="422414" y="622"/>
                </a:lnTo>
                <a:lnTo>
                  <a:pt x="375843" y="45351"/>
                </a:lnTo>
                <a:lnTo>
                  <a:pt x="375843" y="622"/>
                </a:lnTo>
                <a:lnTo>
                  <a:pt x="357974" y="622"/>
                </a:lnTo>
                <a:lnTo>
                  <a:pt x="357974" y="110109"/>
                </a:lnTo>
                <a:lnTo>
                  <a:pt x="375843" y="110109"/>
                </a:lnTo>
                <a:lnTo>
                  <a:pt x="375843" y="57543"/>
                </a:lnTo>
                <a:lnTo>
                  <a:pt x="429399" y="110109"/>
                </a:lnTo>
                <a:lnTo>
                  <a:pt x="453732" y="110109"/>
                </a:lnTo>
                <a:close/>
              </a:path>
              <a:path w="567689" h="112394">
                <a:moveTo>
                  <a:pt x="567143" y="622"/>
                </a:moveTo>
                <a:lnTo>
                  <a:pt x="551561" y="622"/>
                </a:lnTo>
                <a:lnTo>
                  <a:pt x="489064" y="81013"/>
                </a:lnTo>
                <a:lnTo>
                  <a:pt x="489064" y="622"/>
                </a:lnTo>
                <a:lnTo>
                  <a:pt x="471220" y="622"/>
                </a:lnTo>
                <a:lnTo>
                  <a:pt x="471220" y="110109"/>
                </a:lnTo>
                <a:lnTo>
                  <a:pt x="486473" y="110109"/>
                </a:lnTo>
                <a:lnTo>
                  <a:pt x="549275" y="29387"/>
                </a:lnTo>
                <a:lnTo>
                  <a:pt x="549275" y="110109"/>
                </a:lnTo>
                <a:lnTo>
                  <a:pt x="567143" y="110109"/>
                </a:lnTo>
                <a:lnTo>
                  <a:pt x="567143" y="6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43" name="bg object 4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55412" y="1230337"/>
            <a:ext cx="133536" cy="68854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01121" y="1230333"/>
            <a:ext cx="122349" cy="68854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837041" y="1231565"/>
            <a:ext cx="58172" cy="66391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912676" y="1231565"/>
            <a:ext cx="58172" cy="66391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25408" y="933782"/>
            <a:ext cx="490203" cy="547450"/>
          </a:xfrm>
          <a:prstGeom prst="rect">
            <a:avLst/>
          </a:prstGeom>
        </p:spPr>
      </p:pic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707318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47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030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97893"/>
            <a:ext cx="12192000" cy="459767"/>
          </a:xfrm>
          <a:custGeom>
            <a:avLst/>
            <a:gdLst/>
            <a:ahLst/>
            <a:cxnLst/>
            <a:rect l="l" t="t" r="r" b="b"/>
            <a:pathLst>
              <a:path w="20104100" h="758190">
                <a:moveTo>
                  <a:pt x="20104099" y="0"/>
                </a:moveTo>
                <a:lnTo>
                  <a:pt x="0" y="0"/>
                </a:lnTo>
                <a:lnTo>
                  <a:pt x="0" y="757955"/>
                </a:lnTo>
                <a:lnTo>
                  <a:pt x="20104099" y="7579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D4DFEE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31044" y="508271"/>
            <a:ext cx="66128" cy="6618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14579" y="508271"/>
            <a:ext cx="57981" cy="6618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189969" y="543647"/>
            <a:ext cx="11168" cy="30805"/>
          </a:xfrm>
          <a:custGeom>
            <a:avLst/>
            <a:gdLst/>
            <a:ahLst/>
            <a:cxnLst/>
            <a:rect l="l" t="t" r="r" b="b"/>
            <a:pathLst>
              <a:path w="18415" h="50800">
                <a:moveTo>
                  <a:pt x="0" y="50800"/>
                </a:moveTo>
                <a:lnTo>
                  <a:pt x="17800" y="50800"/>
                </a:lnTo>
                <a:lnTo>
                  <a:pt x="17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3E3E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bg object 20"/>
          <p:cNvSpPr/>
          <p:nvPr/>
        </p:nvSpPr>
        <p:spPr>
          <a:xfrm>
            <a:off x="11189968" y="508227"/>
            <a:ext cx="57764" cy="66231"/>
          </a:xfrm>
          <a:custGeom>
            <a:avLst/>
            <a:gdLst/>
            <a:ahLst/>
            <a:cxnLst/>
            <a:rect l="l" t="t" r="r" b="b"/>
            <a:pathLst>
              <a:path w="95250" h="109219">
                <a:moveTo>
                  <a:pt x="94640" y="0"/>
                </a:moveTo>
                <a:lnTo>
                  <a:pt x="76835" y="0"/>
                </a:lnTo>
                <a:lnTo>
                  <a:pt x="76835" y="43180"/>
                </a:lnTo>
                <a:lnTo>
                  <a:pt x="17792" y="43180"/>
                </a:lnTo>
                <a:lnTo>
                  <a:pt x="17792" y="0"/>
                </a:lnTo>
                <a:lnTo>
                  <a:pt x="0" y="0"/>
                </a:lnTo>
                <a:lnTo>
                  <a:pt x="0" y="43180"/>
                </a:lnTo>
                <a:lnTo>
                  <a:pt x="0" y="58420"/>
                </a:lnTo>
                <a:lnTo>
                  <a:pt x="76835" y="58420"/>
                </a:lnTo>
                <a:lnTo>
                  <a:pt x="76835" y="109220"/>
                </a:lnTo>
                <a:lnTo>
                  <a:pt x="94640" y="109220"/>
                </a:lnTo>
                <a:lnTo>
                  <a:pt x="94640" y="58420"/>
                </a:lnTo>
                <a:lnTo>
                  <a:pt x="94640" y="43180"/>
                </a:lnTo>
                <a:lnTo>
                  <a:pt x="94640" y="0"/>
                </a:lnTo>
                <a:close/>
              </a:path>
            </a:pathLst>
          </a:custGeom>
          <a:solidFill>
            <a:srgbClr val="3E3E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261587" y="507047"/>
            <a:ext cx="70142" cy="6863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345900" y="508272"/>
            <a:ext cx="54254" cy="6618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13250" y="508276"/>
            <a:ext cx="52495" cy="66175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1478017" y="543647"/>
            <a:ext cx="11168" cy="30805"/>
          </a:xfrm>
          <a:custGeom>
            <a:avLst/>
            <a:gdLst/>
            <a:ahLst/>
            <a:cxnLst/>
            <a:rect l="l" t="t" r="r" b="b"/>
            <a:pathLst>
              <a:path w="18415" h="50800">
                <a:moveTo>
                  <a:pt x="0" y="50800"/>
                </a:moveTo>
                <a:lnTo>
                  <a:pt x="17800" y="50800"/>
                </a:lnTo>
                <a:lnTo>
                  <a:pt x="17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3E3E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5" name="bg object 25"/>
          <p:cNvSpPr/>
          <p:nvPr/>
        </p:nvSpPr>
        <p:spPr>
          <a:xfrm>
            <a:off x="11478018" y="507896"/>
            <a:ext cx="343117" cy="68156"/>
          </a:xfrm>
          <a:custGeom>
            <a:avLst/>
            <a:gdLst/>
            <a:ahLst/>
            <a:cxnLst/>
            <a:rect l="l" t="t" r="r" b="b"/>
            <a:pathLst>
              <a:path w="565784" h="112394">
                <a:moveTo>
                  <a:pt x="94640" y="546"/>
                </a:moveTo>
                <a:lnTo>
                  <a:pt x="76835" y="546"/>
                </a:lnTo>
                <a:lnTo>
                  <a:pt x="76835" y="43726"/>
                </a:lnTo>
                <a:lnTo>
                  <a:pt x="17792" y="43726"/>
                </a:lnTo>
                <a:lnTo>
                  <a:pt x="17792" y="546"/>
                </a:lnTo>
                <a:lnTo>
                  <a:pt x="0" y="546"/>
                </a:lnTo>
                <a:lnTo>
                  <a:pt x="0" y="43726"/>
                </a:lnTo>
                <a:lnTo>
                  <a:pt x="0" y="58966"/>
                </a:lnTo>
                <a:lnTo>
                  <a:pt x="76835" y="58966"/>
                </a:lnTo>
                <a:lnTo>
                  <a:pt x="76835" y="109766"/>
                </a:lnTo>
                <a:lnTo>
                  <a:pt x="94640" y="109766"/>
                </a:lnTo>
                <a:lnTo>
                  <a:pt x="94640" y="58966"/>
                </a:lnTo>
                <a:lnTo>
                  <a:pt x="94640" y="43726"/>
                </a:lnTo>
                <a:lnTo>
                  <a:pt x="94640" y="546"/>
                </a:lnTo>
                <a:close/>
              </a:path>
              <a:path w="565784" h="112394">
                <a:moveTo>
                  <a:pt x="229666" y="109753"/>
                </a:moveTo>
                <a:lnTo>
                  <a:pt x="217436" y="82638"/>
                </a:lnTo>
                <a:lnTo>
                  <a:pt x="210616" y="67513"/>
                </a:lnTo>
                <a:lnTo>
                  <a:pt x="192138" y="26555"/>
                </a:lnTo>
                <a:lnTo>
                  <a:pt x="192138" y="67513"/>
                </a:lnTo>
                <a:lnTo>
                  <a:pt x="150723" y="67513"/>
                </a:lnTo>
                <a:lnTo>
                  <a:pt x="171437" y="21678"/>
                </a:lnTo>
                <a:lnTo>
                  <a:pt x="192138" y="67513"/>
                </a:lnTo>
                <a:lnTo>
                  <a:pt x="192138" y="26555"/>
                </a:lnTo>
                <a:lnTo>
                  <a:pt x="189941" y="21678"/>
                </a:lnTo>
                <a:lnTo>
                  <a:pt x="180162" y="0"/>
                </a:lnTo>
                <a:lnTo>
                  <a:pt x="163029" y="0"/>
                </a:lnTo>
                <a:lnTo>
                  <a:pt x="113512" y="109753"/>
                </a:lnTo>
                <a:lnTo>
                  <a:pt x="132435" y="109753"/>
                </a:lnTo>
                <a:lnTo>
                  <a:pt x="144576" y="82638"/>
                </a:lnTo>
                <a:lnTo>
                  <a:pt x="198297" y="82638"/>
                </a:lnTo>
                <a:lnTo>
                  <a:pt x="210591" y="109753"/>
                </a:lnTo>
                <a:lnTo>
                  <a:pt x="229666" y="109753"/>
                </a:lnTo>
                <a:close/>
              </a:path>
              <a:path w="565784" h="112394">
                <a:moveTo>
                  <a:pt x="338353" y="622"/>
                </a:moveTo>
                <a:lnTo>
                  <a:pt x="319252" y="622"/>
                </a:lnTo>
                <a:lnTo>
                  <a:pt x="291426" y="59715"/>
                </a:lnTo>
                <a:lnTo>
                  <a:pt x="257937" y="622"/>
                </a:lnTo>
                <a:lnTo>
                  <a:pt x="237871" y="622"/>
                </a:lnTo>
                <a:lnTo>
                  <a:pt x="282206" y="77952"/>
                </a:lnTo>
                <a:lnTo>
                  <a:pt x="278536" y="85229"/>
                </a:lnTo>
                <a:lnTo>
                  <a:pt x="275259" y="90017"/>
                </a:lnTo>
                <a:lnTo>
                  <a:pt x="269316" y="94589"/>
                </a:lnTo>
                <a:lnTo>
                  <a:pt x="265531" y="95732"/>
                </a:lnTo>
                <a:lnTo>
                  <a:pt x="256590" y="95732"/>
                </a:lnTo>
                <a:lnTo>
                  <a:pt x="252285" y="94856"/>
                </a:lnTo>
                <a:lnTo>
                  <a:pt x="248069" y="93091"/>
                </a:lnTo>
                <a:lnTo>
                  <a:pt x="248069" y="109296"/>
                </a:lnTo>
                <a:lnTo>
                  <a:pt x="251637" y="110959"/>
                </a:lnTo>
                <a:lnTo>
                  <a:pt x="256971" y="111785"/>
                </a:lnTo>
                <a:lnTo>
                  <a:pt x="264096" y="111785"/>
                </a:lnTo>
                <a:lnTo>
                  <a:pt x="273697" y="110197"/>
                </a:lnTo>
                <a:lnTo>
                  <a:pt x="282321" y="105435"/>
                </a:lnTo>
                <a:lnTo>
                  <a:pt x="289953" y="97497"/>
                </a:lnTo>
                <a:lnTo>
                  <a:pt x="296608" y="86372"/>
                </a:lnTo>
                <a:lnTo>
                  <a:pt x="338353" y="622"/>
                </a:lnTo>
                <a:close/>
              </a:path>
              <a:path w="565784" h="112394">
                <a:moveTo>
                  <a:pt x="452285" y="109766"/>
                </a:moveTo>
                <a:lnTo>
                  <a:pt x="391452" y="50520"/>
                </a:lnTo>
                <a:lnTo>
                  <a:pt x="443865" y="622"/>
                </a:lnTo>
                <a:lnTo>
                  <a:pt x="421055" y="622"/>
                </a:lnTo>
                <a:lnTo>
                  <a:pt x="374624" y="45224"/>
                </a:lnTo>
                <a:lnTo>
                  <a:pt x="374624" y="622"/>
                </a:lnTo>
                <a:lnTo>
                  <a:pt x="356831" y="622"/>
                </a:lnTo>
                <a:lnTo>
                  <a:pt x="356831" y="109766"/>
                </a:lnTo>
                <a:lnTo>
                  <a:pt x="374624" y="109766"/>
                </a:lnTo>
                <a:lnTo>
                  <a:pt x="374624" y="57391"/>
                </a:lnTo>
                <a:lnTo>
                  <a:pt x="428015" y="109766"/>
                </a:lnTo>
                <a:lnTo>
                  <a:pt x="452285" y="109766"/>
                </a:lnTo>
                <a:close/>
              </a:path>
              <a:path w="565784" h="112394">
                <a:moveTo>
                  <a:pt x="565315" y="622"/>
                </a:moveTo>
                <a:lnTo>
                  <a:pt x="549783" y="622"/>
                </a:lnTo>
                <a:lnTo>
                  <a:pt x="487502" y="80772"/>
                </a:lnTo>
                <a:lnTo>
                  <a:pt x="487502" y="622"/>
                </a:lnTo>
                <a:lnTo>
                  <a:pt x="469709" y="622"/>
                </a:lnTo>
                <a:lnTo>
                  <a:pt x="469709" y="109766"/>
                </a:lnTo>
                <a:lnTo>
                  <a:pt x="484911" y="109766"/>
                </a:lnTo>
                <a:lnTo>
                  <a:pt x="547509" y="29311"/>
                </a:lnTo>
                <a:lnTo>
                  <a:pt x="547509" y="109766"/>
                </a:lnTo>
                <a:lnTo>
                  <a:pt x="565315" y="109766"/>
                </a:lnTo>
                <a:lnTo>
                  <a:pt x="565315" y="622"/>
                </a:lnTo>
                <a:close/>
              </a:path>
            </a:pathLst>
          </a:custGeom>
          <a:solidFill>
            <a:srgbClr val="3E3E3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6" name="bg 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031044" y="621189"/>
            <a:ext cx="133109" cy="68632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176283" y="621190"/>
            <a:ext cx="121956" cy="68632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11774" y="622414"/>
            <a:ext cx="57981" cy="66181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387168" y="622414"/>
            <a:ext cx="57988" cy="66181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403044" y="325580"/>
            <a:ext cx="488641" cy="5457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8357" y="381884"/>
            <a:ext cx="9557973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69032" y="6548129"/>
            <a:ext cx="4587596" cy="141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31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lnSpc>
                <a:spcPts val="1107"/>
              </a:lnSpc>
            </a:pPr>
            <a:r>
              <a:rPr lang="ru-RU" spc="-18"/>
              <a:t>Стратегическая</a:t>
            </a:r>
            <a:r>
              <a:rPr lang="ru-RU" spc="-42"/>
              <a:t> </a:t>
            </a:r>
            <a:r>
              <a:rPr lang="ru-RU"/>
              <a:t>сессия</a:t>
            </a:r>
            <a:r>
              <a:rPr lang="ru-RU" spc="-39"/>
              <a:t> </a:t>
            </a:r>
            <a:r>
              <a:rPr lang="ru-RU" spc="-12"/>
              <a:t>Минобрнауки</a:t>
            </a:r>
            <a:r>
              <a:rPr lang="ru-RU" spc="-39"/>
              <a:t> </a:t>
            </a:r>
            <a:r>
              <a:rPr lang="ru-RU" spc="-6"/>
              <a:t>России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 spc="-12"/>
              <a:t>Красноярск</a:t>
            </a:r>
            <a:r>
              <a:rPr lang="ru-RU" spc="-39"/>
              <a:t> </a:t>
            </a:r>
            <a:r>
              <a:rPr lang="ru-RU"/>
              <a:t>·</a:t>
            </a:r>
            <a:r>
              <a:rPr lang="ru-RU" spc="-39"/>
              <a:t> </a:t>
            </a:r>
            <a:r>
              <a:rPr lang="ru-RU"/>
              <a:t>21—22</a:t>
            </a:r>
            <a:r>
              <a:rPr lang="ru-RU" spc="-39"/>
              <a:t> </a:t>
            </a:r>
            <a:r>
              <a:rPr lang="ru-RU" spc="-45"/>
              <a:t>мая</a:t>
            </a:r>
            <a:r>
              <a:rPr lang="ru-RU" spc="-39"/>
              <a:t> </a:t>
            </a:r>
            <a:r>
              <a:rPr lang="ru-RU" spc="-12"/>
              <a:t>2026</a:t>
            </a:r>
            <a:endParaRPr lang="ru-RU" spc="-12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23/06/2026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23929" y="6518189"/>
            <a:ext cx="16674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86" b="0" i="0">
                <a:solidFill>
                  <a:srgbClr val="7B7B7B"/>
                </a:solidFill>
                <a:latin typeface="Microsoft Sans Serif"/>
                <a:cs typeface="Microsoft Sans Serif"/>
              </a:defRPr>
            </a:lvl1pPr>
          </a:lstStyle>
          <a:p>
            <a:pPr marL="18098">
              <a:lnSpc>
                <a:spcPts val="1586"/>
              </a:lnSpc>
            </a:pPr>
            <a:fld id="{81D60167-4931-47E6-BA6A-407CBD079E47}" type="slidenum">
              <a:rPr lang="en-US" spc="58" smtClean="0"/>
              <a:pPr marL="18098">
                <a:lnSpc>
                  <a:spcPts val="1586"/>
                </a:lnSpc>
              </a:pPr>
              <a:t>‹#›</a:t>
            </a:fld>
            <a:endParaRPr lang="en-US" spc="58" dirty="0"/>
          </a:p>
        </p:txBody>
      </p:sp>
    </p:spTree>
    <p:extLst>
      <p:ext uri="{BB962C8B-B14F-4D97-AF65-F5344CB8AC3E}">
        <p14:creationId xmlns:p14="http://schemas.microsoft.com/office/powerpoint/2010/main" val="289140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68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jp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6.png"/><Relationship Id="rId9" Type="http://schemas.openxmlformats.org/officeDocument/2006/relationships/image" Target="../media/image3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itle_right_cro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2" y="0"/>
            <a:ext cx="569945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17920" y="0"/>
            <a:ext cx="73152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4134" y="1728610"/>
            <a:ext cx="5904773" cy="1115568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rmAutofit fontScale="55000" lnSpcReduction="20000"/>
          </a:bodyPr>
          <a:lstStyle/>
          <a:p>
            <a:r>
              <a:rPr lang="ru-RU" sz="4000" b="1" dirty="0"/>
              <a:t>Университет, как экономическая система: от нормирования к повышению производительности труда и управления результатом</a:t>
            </a:r>
            <a:endParaRPr lang="en-US" sz="3800" dirty="0"/>
          </a:p>
        </p:txBody>
      </p:sp>
      <p:sp>
        <p:nvSpPr>
          <p:cNvPr id="8" name="Shape 5"/>
          <p:cNvSpPr/>
          <p:nvPr/>
        </p:nvSpPr>
        <p:spPr>
          <a:xfrm>
            <a:off x="443944" y="3202279"/>
            <a:ext cx="5452665" cy="0"/>
          </a:xfrm>
          <a:prstGeom prst="line">
            <a:avLst/>
          </a:prstGeom>
          <a:noFill/>
          <a:ln w="12700">
            <a:solidFill>
              <a:srgbClr val="F2A90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26722" y="6432804"/>
            <a:ext cx="6065520" cy="32004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ru-RU" sz="16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июня </a:t>
            </a:r>
            <a:r>
              <a:rPr lang="en-US" sz="16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301984" y="6492240"/>
            <a:ext cx="384048" cy="201168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rmAutofit/>
          </a:bodyPr>
          <a:lstStyle/>
          <a:p>
            <a:pPr algn="r"/>
            <a:r>
              <a:rPr lang="en-US" sz="800" dirty="0">
                <a:solidFill>
                  <a:srgbClr val="8490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00" dirty="0"/>
          </a:p>
        </p:txBody>
      </p:sp>
      <p:sp>
        <p:nvSpPr>
          <p:cNvPr id="5" name="Прямоугольник 14">
            <a:extLst>
              <a:ext uri="{FF2B5EF4-FFF2-40B4-BE49-F238E27FC236}">
                <a16:creationId xmlns:a16="http://schemas.microsoft.com/office/drawing/2014/main" id="{D5111945-DE66-0D74-3EAB-973267AB8D23}"/>
              </a:ext>
            </a:extLst>
          </p:cNvPr>
          <p:cNvSpPr/>
          <p:nvPr/>
        </p:nvSpPr>
        <p:spPr>
          <a:xfrm>
            <a:off x="1824097" y="4303492"/>
            <a:ext cx="45014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Боровская Марина Александровна</a:t>
            </a:r>
            <a:endParaRPr kumimoji="0" lang="en-US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Президент Южного федерального университета, председатель Совета ректоров вузов Юга России, научный руководитель Научно-исследовательской лаборатории по развитию фондов целевого капитала в сфере образования и науки, академик Российской академии образования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bma@sfedu.ru</a:t>
            </a:r>
            <a:endParaRPr kumimoji="0" lang="en-US" altLang="ru-RU" sz="1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Calibri" panose="020F0502020204030204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0B0D57-5244-D746-4984-9D60C97795E1}"/>
              </a:ext>
            </a:extLst>
          </p:cNvPr>
          <p:cNvGrpSpPr/>
          <p:nvPr/>
        </p:nvGrpSpPr>
        <p:grpSpPr>
          <a:xfrm>
            <a:off x="426722" y="237702"/>
            <a:ext cx="1870595" cy="700377"/>
            <a:chOff x="1691428" y="3688342"/>
            <a:chExt cx="2669807" cy="999613"/>
          </a:xfrm>
        </p:grpSpPr>
        <p:pic>
          <p:nvPicPr>
            <p:cNvPr id="18" name="Рисунок 1">
              <a:extLst>
                <a:ext uri="{FF2B5EF4-FFF2-40B4-BE49-F238E27FC236}">
                  <a16:creationId xmlns:a16="http://schemas.microsoft.com/office/drawing/2014/main" id="{7536F8C8-53C8-1861-1FEC-2F44B299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lumMod val="75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1691428" y="3873382"/>
              <a:ext cx="1441017" cy="658718"/>
            </a:xfrm>
            <a:prstGeom prst="rect">
              <a:avLst/>
            </a:prstGeom>
          </p:spPr>
        </p:pic>
        <p:pic>
          <p:nvPicPr>
            <p:cNvPr id="19" name="Рисунок 5">
              <a:extLst>
                <a:ext uri="{FF2B5EF4-FFF2-40B4-BE49-F238E27FC236}">
                  <a16:creationId xmlns:a16="http://schemas.microsoft.com/office/drawing/2014/main" id="{AF207B4F-F57A-9A52-EEE3-7582989FF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1">
                  <a:lumMod val="75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283982" y="3688342"/>
              <a:ext cx="1077253" cy="999613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E4E4F25-D4BD-47E6-ADC3-81D509B68DE0}"/>
              </a:ext>
            </a:extLst>
          </p:cNvPr>
          <p:cNvSpPr txBox="1"/>
          <p:nvPr/>
        </p:nvSpPr>
        <p:spPr>
          <a:xfrm>
            <a:off x="412180" y="1104750"/>
            <a:ext cx="6425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Пленарное заседание Совета ректоров вузов Юга России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29820C-EB9C-886D-E051-F6D0FC1B2CA7}"/>
              </a:ext>
            </a:extLst>
          </p:cNvPr>
          <p:cNvGrpSpPr/>
          <p:nvPr/>
        </p:nvGrpSpPr>
        <p:grpSpPr>
          <a:xfrm>
            <a:off x="344822" y="4347405"/>
            <a:ext cx="1484381" cy="1446550"/>
            <a:chOff x="326894" y="3840185"/>
            <a:chExt cx="1080000" cy="108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16BC01-13B6-E981-A92D-E6EAD1459A8D}"/>
                </a:ext>
              </a:extLst>
            </p:cNvPr>
            <p:cNvSpPr/>
            <p:nvPr/>
          </p:nvSpPr>
          <p:spPr>
            <a:xfrm>
              <a:off x="326894" y="3840185"/>
              <a:ext cx="1080000" cy="10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327CD05-852F-FCD5-6C59-C0240C6A5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9013" y="3913601"/>
              <a:ext cx="929726" cy="9228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C63DF930-8560-6D38-DA0A-C4BEFBA6BDAE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grpSp>
        <p:nvGrpSpPr>
          <p:cNvPr id="44" name="object 13">
            <a:extLst>
              <a:ext uri="{FF2B5EF4-FFF2-40B4-BE49-F238E27FC236}">
                <a16:creationId xmlns:a16="http://schemas.microsoft.com/office/drawing/2014/main" id="{0F05BFFD-8CDB-45BE-B9E6-E4B54F4F3BD2}"/>
              </a:ext>
            </a:extLst>
          </p:cNvPr>
          <p:cNvGrpSpPr/>
          <p:nvPr/>
        </p:nvGrpSpPr>
        <p:grpSpPr>
          <a:xfrm>
            <a:off x="2644699" y="3598541"/>
            <a:ext cx="3142734" cy="1254788"/>
            <a:chOff x="979275" y="4927927"/>
            <a:chExt cx="5020945" cy="2004695"/>
          </a:xfrm>
        </p:grpSpPr>
        <p:pic>
          <p:nvPicPr>
            <p:cNvPr id="45" name="object 14">
              <a:extLst>
                <a:ext uri="{FF2B5EF4-FFF2-40B4-BE49-F238E27FC236}">
                  <a16:creationId xmlns:a16="http://schemas.microsoft.com/office/drawing/2014/main" id="{9EC4A8E3-ECD6-280E-6685-3E146F96A8D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661" y="4933326"/>
              <a:ext cx="5009816" cy="1993865"/>
            </a:xfrm>
            <a:prstGeom prst="rect">
              <a:avLst/>
            </a:prstGeom>
          </p:spPr>
        </p:pic>
        <p:sp>
          <p:nvSpPr>
            <p:cNvPr id="46" name="object 15">
              <a:extLst>
                <a:ext uri="{FF2B5EF4-FFF2-40B4-BE49-F238E27FC236}">
                  <a16:creationId xmlns:a16="http://schemas.microsoft.com/office/drawing/2014/main" id="{44451C38-9A56-9204-0F89-095942EA68F5}"/>
                </a:ext>
              </a:extLst>
            </p:cNvPr>
            <p:cNvSpPr/>
            <p:nvPr/>
          </p:nvSpPr>
          <p:spPr>
            <a:xfrm>
              <a:off x="984672" y="4933325"/>
              <a:ext cx="5010150" cy="1993900"/>
            </a:xfrm>
            <a:custGeom>
              <a:avLst/>
              <a:gdLst/>
              <a:ahLst/>
              <a:cxnLst/>
              <a:rect l="l" t="t" r="r" b="b"/>
              <a:pathLst>
                <a:path w="5010150" h="1993900">
                  <a:moveTo>
                    <a:pt x="4887746" y="1993865"/>
                  </a:moveTo>
                  <a:lnTo>
                    <a:pt x="122059" y="1993865"/>
                  </a:lnTo>
                  <a:lnTo>
                    <a:pt x="74548" y="1984274"/>
                  </a:lnTo>
                  <a:lnTo>
                    <a:pt x="35750" y="1958115"/>
                  </a:lnTo>
                  <a:lnTo>
                    <a:pt x="9591" y="1919317"/>
                  </a:lnTo>
                  <a:lnTo>
                    <a:pt x="0" y="1871806"/>
                  </a:lnTo>
                  <a:lnTo>
                    <a:pt x="0" y="122059"/>
                  </a:lnTo>
                  <a:lnTo>
                    <a:pt x="9591" y="74548"/>
                  </a:lnTo>
                  <a:lnTo>
                    <a:pt x="35750" y="35750"/>
                  </a:lnTo>
                  <a:lnTo>
                    <a:pt x="74548" y="9591"/>
                  </a:lnTo>
                  <a:lnTo>
                    <a:pt x="122059" y="0"/>
                  </a:lnTo>
                  <a:lnTo>
                    <a:pt x="4887746" y="0"/>
                  </a:lnTo>
                  <a:lnTo>
                    <a:pt x="4935257" y="9591"/>
                  </a:lnTo>
                  <a:lnTo>
                    <a:pt x="4974055" y="35750"/>
                  </a:lnTo>
                  <a:lnTo>
                    <a:pt x="5000213" y="74548"/>
                  </a:lnTo>
                  <a:lnTo>
                    <a:pt x="5009805" y="122059"/>
                  </a:lnTo>
                  <a:lnTo>
                    <a:pt x="5009805" y="1871806"/>
                  </a:lnTo>
                  <a:lnTo>
                    <a:pt x="5000213" y="1919317"/>
                  </a:lnTo>
                  <a:lnTo>
                    <a:pt x="4974055" y="1958115"/>
                  </a:lnTo>
                  <a:lnTo>
                    <a:pt x="4935257" y="1984274"/>
                  </a:lnTo>
                  <a:lnTo>
                    <a:pt x="4887746" y="1993865"/>
                  </a:lnTo>
                  <a:close/>
                </a:path>
              </a:pathLst>
            </a:custGeom>
            <a:ln w="10470">
              <a:solidFill>
                <a:srgbClr val="BACCF1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Montserrat" panose="00000500000000000000" pitchFamily="2" charset="-52"/>
              </a:endParaRPr>
            </a:p>
          </p:txBody>
        </p:sp>
      </p:grpSp>
      <p:grpSp>
        <p:nvGrpSpPr>
          <p:cNvPr id="47" name="object 13">
            <a:extLst>
              <a:ext uri="{FF2B5EF4-FFF2-40B4-BE49-F238E27FC236}">
                <a16:creationId xmlns:a16="http://schemas.microsoft.com/office/drawing/2014/main" id="{84E9F91E-85FB-D39B-32F8-BA51C9835D3A}"/>
              </a:ext>
            </a:extLst>
          </p:cNvPr>
          <p:cNvGrpSpPr/>
          <p:nvPr/>
        </p:nvGrpSpPr>
        <p:grpSpPr>
          <a:xfrm>
            <a:off x="6420704" y="3595162"/>
            <a:ext cx="3142734" cy="1254788"/>
            <a:chOff x="979275" y="4927927"/>
            <a:chExt cx="5020945" cy="2004695"/>
          </a:xfrm>
        </p:grpSpPr>
        <p:pic>
          <p:nvPicPr>
            <p:cNvPr id="48" name="object 14">
              <a:extLst>
                <a:ext uri="{FF2B5EF4-FFF2-40B4-BE49-F238E27FC236}">
                  <a16:creationId xmlns:a16="http://schemas.microsoft.com/office/drawing/2014/main" id="{895E890E-57C3-F27C-5FCB-4B20C586C71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661" y="4933326"/>
              <a:ext cx="5009816" cy="1993865"/>
            </a:xfrm>
            <a:prstGeom prst="rect">
              <a:avLst/>
            </a:prstGeom>
          </p:spPr>
        </p:pic>
        <p:sp>
          <p:nvSpPr>
            <p:cNvPr id="49" name="object 15">
              <a:extLst>
                <a:ext uri="{FF2B5EF4-FFF2-40B4-BE49-F238E27FC236}">
                  <a16:creationId xmlns:a16="http://schemas.microsoft.com/office/drawing/2014/main" id="{5308C9C9-4C72-ADD0-C433-D3DC13857D1D}"/>
                </a:ext>
              </a:extLst>
            </p:cNvPr>
            <p:cNvSpPr/>
            <p:nvPr/>
          </p:nvSpPr>
          <p:spPr>
            <a:xfrm>
              <a:off x="984672" y="4933325"/>
              <a:ext cx="5010150" cy="1993900"/>
            </a:xfrm>
            <a:custGeom>
              <a:avLst/>
              <a:gdLst/>
              <a:ahLst/>
              <a:cxnLst/>
              <a:rect l="l" t="t" r="r" b="b"/>
              <a:pathLst>
                <a:path w="5010150" h="1993900">
                  <a:moveTo>
                    <a:pt x="4887746" y="1993865"/>
                  </a:moveTo>
                  <a:lnTo>
                    <a:pt x="122059" y="1993865"/>
                  </a:lnTo>
                  <a:lnTo>
                    <a:pt x="74548" y="1984274"/>
                  </a:lnTo>
                  <a:lnTo>
                    <a:pt x="35750" y="1958115"/>
                  </a:lnTo>
                  <a:lnTo>
                    <a:pt x="9591" y="1919317"/>
                  </a:lnTo>
                  <a:lnTo>
                    <a:pt x="0" y="1871806"/>
                  </a:lnTo>
                  <a:lnTo>
                    <a:pt x="0" y="122059"/>
                  </a:lnTo>
                  <a:lnTo>
                    <a:pt x="9591" y="74548"/>
                  </a:lnTo>
                  <a:lnTo>
                    <a:pt x="35750" y="35750"/>
                  </a:lnTo>
                  <a:lnTo>
                    <a:pt x="74548" y="9591"/>
                  </a:lnTo>
                  <a:lnTo>
                    <a:pt x="122059" y="0"/>
                  </a:lnTo>
                  <a:lnTo>
                    <a:pt x="4887746" y="0"/>
                  </a:lnTo>
                  <a:lnTo>
                    <a:pt x="4935257" y="9591"/>
                  </a:lnTo>
                  <a:lnTo>
                    <a:pt x="4974055" y="35750"/>
                  </a:lnTo>
                  <a:lnTo>
                    <a:pt x="5000213" y="74548"/>
                  </a:lnTo>
                  <a:lnTo>
                    <a:pt x="5009805" y="122059"/>
                  </a:lnTo>
                  <a:lnTo>
                    <a:pt x="5009805" y="1871806"/>
                  </a:lnTo>
                  <a:lnTo>
                    <a:pt x="5000213" y="1919317"/>
                  </a:lnTo>
                  <a:lnTo>
                    <a:pt x="4974055" y="1958115"/>
                  </a:lnTo>
                  <a:lnTo>
                    <a:pt x="4935257" y="1984274"/>
                  </a:lnTo>
                  <a:lnTo>
                    <a:pt x="4887746" y="1993865"/>
                  </a:lnTo>
                  <a:close/>
                </a:path>
              </a:pathLst>
            </a:custGeom>
            <a:ln w="10470">
              <a:solidFill>
                <a:srgbClr val="BACCF1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Montserrat" panose="00000500000000000000" pitchFamily="2" charset="-52"/>
              </a:endParaRPr>
            </a:p>
          </p:txBody>
        </p:sp>
      </p:grpSp>
      <p:grpSp>
        <p:nvGrpSpPr>
          <p:cNvPr id="50" name="object 13">
            <a:extLst>
              <a:ext uri="{FF2B5EF4-FFF2-40B4-BE49-F238E27FC236}">
                <a16:creationId xmlns:a16="http://schemas.microsoft.com/office/drawing/2014/main" id="{2D1FC969-5E1B-7EFF-7FE8-862DAD9573B5}"/>
              </a:ext>
            </a:extLst>
          </p:cNvPr>
          <p:cNvGrpSpPr/>
          <p:nvPr/>
        </p:nvGrpSpPr>
        <p:grpSpPr>
          <a:xfrm>
            <a:off x="2655916" y="1887907"/>
            <a:ext cx="3142734" cy="1254788"/>
            <a:chOff x="979275" y="4927927"/>
            <a:chExt cx="5020945" cy="2004695"/>
          </a:xfrm>
        </p:grpSpPr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id="{61EEAA62-B265-50F7-23DF-761D8FA882E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661" y="4933326"/>
              <a:ext cx="5009816" cy="1993865"/>
            </a:xfrm>
            <a:prstGeom prst="rect">
              <a:avLst/>
            </a:prstGeom>
          </p:spPr>
        </p:pic>
        <p:sp>
          <p:nvSpPr>
            <p:cNvPr id="52" name="object 15">
              <a:extLst>
                <a:ext uri="{FF2B5EF4-FFF2-40B4-BE49-F238E27FC236}">
                  <a16:creationId xmlns:a16="http://schemas.microsoft.com/office/drawing/2014/main" id="{55F77C36-D8FD-1A0C-076E-429E98A82FB5}"/>
                </a:ext>
              </a:extLst>
            </p:cNvPr>
            <p:cNvSpPr/>
            <p:nvPr/>
          </p:nvSpPr>
          <p:spPr>
            <a:xfrm>
              <a:off x="984672" y="4933325"/>
              <a:ext cx="5010150" cy="1993900"/>
            </a:xfrm>
            <a:custGeom>
              <a:avLst/>
              <a:gdLst/>
              <a:ahLst/>
              <a:cxnLst/>
              <a:rect l="l" t="t" r="r" b="b"/>
              <a:pathLst>
                <a:path w="5010150" h="1993900">
                  <a:moveTo>
                    <a:pt x="4887746" y="1993865"/>
                  </a:moveTo>
                  <a:lnTo>
                    <a:pt x="122059" y="1993865"/>
                  </a:lnTo>
                  <a:lnTo>
                    <a:pt x="74548" y="1984274"/>
                  </a:lnTo>
                  <a:lnTo>
                    <a:pt x="35750" y="1958115"/>
                  </a:lnTo>
                  <a:lnTo>
                    <a:pt x="9591" y="1919317"/>
                  </a:lnTo>
                  <a:lnTo>
                    <a:pt x="0" y="1871806"/>
                  </a:lnTo>
                  <a:lnTo>
                    <a:pt x="0" y="122059"/>
                  </a:lnTo>
                  <a:lnTo>
                    <a:pt x="9591" y="74548"/>
                  </a:lnTo>
                  <a:lnTo>
                    <a:pt x="35750" y="35750"/>
                  </a:lnTo>
                  <a:lnTo>
                    <a:pt x="74548" y="9591"/>
                  </a:lnTo>
                  <a:lnTo>
                    <a:pt x="122059" y="0"/>
                  </a:lnTo>
                  <a:lnTo>
                    <a:pt x="4887746" y="0"/>
                  </a:lnTo>
                  <a:lnTo>
                    <a:pt x="4935257" y="9591"/>
                  </a:lnTo>
                  <a:lnTo>
                    <a:pt x="4974055" y="35750"/>
                  </a:lnTo>
                  <a:lnTo>
                    <a:pt x="5000213" y="74548"/>
                  </a:lnTo>
                  <a:lnTo>
                    <a:pt x="5009805" y="122059"/>
                  </a:lnTo>
                  <a:lnTo>
                    <a:pt x="5009805" y="1871806"/>
                  </a:lnTo>
                  <a:lnTo>
                    <a:pt x="5000213" y="1919317"/>
                  </a:lnTo>
                  <a:lnTo>
                    <a:pt x="4974055" y="1958115"/>
                  </a:lnTo>
                  <a:lnTo>
                    <a:pt x="4935257" y="1984274"/>
                  </a:lnTo>
                  <a:lnTo>
                    <a:pt x="4887746" y="1993865"/>
                  </a:lnTo>
                  <a:close/>
                </a:path>
              </a:pathLst>
            </a:custGeom>
            <a:ln w="10470">
              <a:solidFill>
                <a:srgbClr val="BACCF1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Montserrat" panose="00000500000000000000" pitchFamily="2" charset="-52"/>
              </a:endParaRPr>
            </a:p>
          </p:txBody>
        </p:sp>
      </p:grpSp>
      <p:grpSp>
        <p:nvGrpSpPr>
          <p:cNvPr id="53" name="object 13">
            <a:extLst>
              <a:ext uri="{FF2B5EF4-FFF2-40B4-BE49-F238E27FC236}">
                <a16:creationId xmlns:a16="http://schemas.microsoft.com/office/drawing/2014/main" id="{ACA291E8-6B40-9942-0CD0-5BF06CCE91C2}"/>
              </a:ext>
            </a:extLst>
          </p:cNvPr>
          <p:cNvGrpSpPr/>
          <p:nvPr/>
        </p:nvGrpSpPr>
        <p:grpSpPr>
          <a:xfrm>
            <a:off x="6420816" y="1884527"/>
            <a:ext cx="3142734" cy="1254788"/>
            <a:chOff x="979275" y="4927927"/>
            <a:chExt cx="5020945" cy="2004695"/>
          </a:xfrm>
        </p:grpSpPr>
        <p:pic>
          <p:nvPicPr>
            <p:cNvPr id="54" name="object 14">
              <a:extLst>
                <a:ext uri="{FF2B5EF4-FFF2-40B4-BE49-F238E27FC236}">
                  <a16:creationId xmlns:a16="http://schemas.microsoft.com/office/drawing/2014/main" id="{1AAD09B4-ABE1-67BA-DFED-5E37F6FCF8A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661" y="4933326"/>
              <a:ext cx="5009816" cy="1993865"/>
            </a:xfrm>
            <a:prstGeom prst="rect">
              <a:avLst/>
            </a:prstGeom>
          </p:spPr>
        </p:pic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9B16D573-FA8E-1E8B-0BF4-F2344C7431FA}"/>
                </a:ext>
              </a:extLst>
            </p:cNvPr>
            <p:cNvSpPr/>
            <p:nvPr/>
          </p:nvSpPr>
          <p:spPr>
            <a:xfrm>
              <a:off x="984672" y="4933325"/>
              <a:ext cx="5010150" cy="1993900"/>
            </a:xfrm>
            <a:custGeom>
              <a:avLst/>
              <a:gdLst/>
              <a:ahLst/>
              <a:cxnLst/>
              <a:rect l="l" t="t" r="r" b="b"/>
              <a:pathLst>
                <a:path w="5010150" h="1993900">
                  <a:moveTo>
                    <a:pt x="4887746" y="1993865"/>
                  </a:moveTo>
                  <a:lnTo>
                    <a:pt x="122059" y="1993865"/>
                  </a:lnTo>
                  <a:lnTo>
                    <a:pt x="74548" y="1984274"/>
                  </a:lnTo>
                  <a:lnTo>
                    <a:pt x="35750" y="1958115"/>
                  </a:lnTo>
                  <a:lnTo>
                    <a:pt x="9591" y="1919317"/>
                  </a:lnTo>
                  <a:lnTo>
                    <a:pt x="0" y="1871806"/>
                  </a:lnTo>
                  <a:lnTo>
                    <a:pt x="0" y="122059"/>
                  </a:lnTo>
                  <a:lnTo>
                    <a:pt x="9591" y="74548"/>
                  </a:lnTo>
                  <a:lnTo>
                    <a:pt x="35750" y="35750"/>
                  </a:lnTo>
                  <a:lnTo>
                    <a:pt x="74548" y="9591"/>
                  </a:lnTo>
                  <a:lnTo>
                    <a:pt x="122059" y="0"/>
                  </a:lnTo>
                  <a:lnTo>
                    <a:pt x="4887746" y="0"/>
                  </a:lnTo>
                  <a:lnTo>
                    <a:pt x="4935257" y="9591"/>
                  </a:lnTo>
                  <a:lnTo>
                    <a:pt x="4974055" y="35750"/>
                  </a:lnTo>
                  <a:lnTo>
                    <a:pt x="5000213" y="74548"/>
                  </a:lnTo>
                  <a:lnTo>
                    <a:pt x="5009805" y="122059"/>
                  </a:lnTo>
                  <a:lnTo>
                    <a:pt x="5009805" y="1871806"/>
                  </a:lnTo>
                  <a:lnTo>
                    <a:pt x="5000213" y="1919317"/>
                  </a:lnTo>
                  <a:lnTo>
                    <a:pt x="4974055" y="1958115"/>
                  </a:lnTo>
                  <a:lnTo>
                    <a:pt x="4935257" y="1984274"/>
                  </a:lnTo>
                  <a:lnTo>
                    <a:pt x="4887746" y="1993865"/>
                  </a:lnTo>
                  <a:close/>
                </a:path>
              </a:pathLst>
            </a:custGeom>
            <a:ln w="10470">
              <a:solidFill>
                <a:srgbClr val="BACCF1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Montserrat" panose="00000500000000000000" pitchFamily="2" charset="-52"/>
              </a:endParaRPr>
            </a:p>
          </p:txBody>
        </p:sp>
      </p:grpSp>
      <p:sp>
        <p:nvSpPr>
          <p:cNvPr id="58" name="object 18">
            <a:extLst>
              <a:ext uri="{FF2B5EF4-FFF2-40B4-BE49-F238E27FC236}">
                <a16:creationId xmlns:a16="http://schemas.microsoft.com/office/drawing/2014/main" id="{DE055E79-51A8-31EF-2853-8F07C180813B}"/>
              </a:ext>
            </a:extLst>
          </p:cNvPr>
          <p:cNvSpPr txBox="1"/>
          <p:nvPr/>
        </p:nvSpPr>
        <p:spPr>
          <a:xfrm>
            <a:off x="2761686" y="3941364"/>
            <a:ext cx="2921520" cy="654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1" algn="ctr">
              <a:lnSpc>
                <a:spcPct val="101200"/>
              </a:lnSpc>
              <a:spcBef>
                <a:spcPts val="91"/>
              </a:spcBef>
            </a:pPr>
            <a:r>
              <a:rPr sz="1400" b="1" spc="74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ФОТ</a:t>
            </a:r>
            <a:r>
              <a:rPr lang="ru-RU" sz="1400" b="1" spc="-325" dirty="0">
                <a:latin typeface="Montserrat" panose="00000500000000000000" pitchFamily="2" charset="-52"/>
                <a:cs typeface="Trebuchet MS"/>
              </a:rPr>
              <a:t>   </a:t>
            </a:r>
            <a:r>
              <a:rPr sz="1400" b="1" spc="185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И</a:t>
            </a:r>
            <a:r>
              <a:rPr sz="1400" b="1" spc="-310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 </a:t>
            </a:r>
            <a:r>
              <a:rPr sz="1400" b="1" spc="-10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РЕЗУЛЬТАТИВНОСТЬ </a:t>
            </a:r>
            <a:r>
              <a:rPr lang="ru-RU" sz="1400" spc="-10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гарантированная </a:t>
            </a:r>
            <a:r>
              <a:rPr sz="14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/ </a:t>
            </a:r>
            <a:r>
              <a:rPr lang="ru-RU" sz="14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стимулирующая часть</a:t>
            </a:r>
            <a:endParaRPr sz="1200" spc="-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59" name="object 19">
            <a:extLst>
              <a:ext uri="{FF2B5EF4-FFF2-40B4-BE49-F238E27FC236}">
                <a16:creationId xmlns:a16="http://schemas.microsoft.com/office/drawing/2014/main" id="{E571AE46-CD60-9B9A-9587-6452818E2E21}"/>
              </a:ext>
            </a:extLst>
          </p:cNvPr>
          <p:cNvSpPr txBox="1"/>
          <p:nvPr/>
        </p:nvSpPr>
        <p:spPr>
          <a:xfrm>
            <a:off x="6494030" y="3941363"/>
            <a:ext cx="2969215" cy="4496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1" indent="145418" algn="ctr">
              <a:lnSpc>
                <a:spcPct val="101200"/>
              </a:lnSpc>
              <a:spcBef>
                <a:spcPts val="91"/>
              </a:spcBef>
            </a:pPr>
            <a:r>
              <a:rPr lang="ru-RU" sz="1400" b="1" spc="74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МОНИТОРИНГ</a:t>
            </a:r>
          </a:p>
          <a:p>
            <a:pPr marL="12700" marR="5081" indent="145418" algn="ctr">
              <a:lnSpc>
                <a:spcPct val="101200"/>
              </a:lnSpc>
              <a:spcBef>
                <a:spcPts val="91"/>
              </a:spcBef>
            </a:pPr>
            <a:r>
              <a:rPr lang="ru-RU" sz="14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аналитика, </a:t>
            </a:r>
            <a:r>
              <a:rPr sz="14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KPI, </a:t>
            </a:r>
            <a:r>
              <a:rPr lang="ru-RU" sz="14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отклонения</a:t>
            </a:r>
            <a:endParaRPr sz="1400" spc="-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60" name="object 20">
            <a:extLst>
              <a:ext uri="{FF2B5EF4-FFF2-40B4-BE49-F238E27FC236}">
                <a16:creationId xmlns:a16="http://schemas.microsoft.com/office/drawing/2014/main" id="{A2ADD66B-4E5C-0D8A-A211-EAA723E6D8E3}"/>
              </a:ext>
            </a:extLst>
          </p:cNvPr>
          <p:cNvSpPr txBox="1"/>
          <p:nvPr/>
        </p:nvSpPr>
        <p:spPr>
          <a:xfrm>
            <a:off x="2761688" y="2293244"/>
            <a:ext cx="3039060" cy="6672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7311" marR="5081" indent="-55245" algn="ctr">
              <a:lnSpc>
                <a:spcPct val="101200"/>
              </a:lnSpc>
              <a:spcBef>
                <a:spcPts val="91"/>
              </a:spcBef>
            </a:pPr>
            <a:r>
              <a:rPr sz="1400" b="1" spc="59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ЕДИНЫЙ</a:t>
            </a:r>
            <a:r>
              <a:rPr sz="1400" b="1" spc="-254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 </a:t>
            </a:r>
            <a:r>
              <a:rPr sz="1400" b="1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РЕЕСТР</a:t>
            </a:r>
            <a:r>
              <a:rPr sz="1400" b="1" spc="-251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 </a:t>
            </a:r>
            <a:r>
              <a:rPr sz="1400" b="1" spc="86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ФУНКЦИЙ </a:t>
            </a:r>
            <a:endParaRPr lang="ru-RU" sz="1400" b="1" spc="-25" dirty="0">
              <a:solidFill>
                <a:schemeClr val="tx1"/>
              </a:solidFill>
              <a:latin typeface="Montserrat" panose="00000500000000000000" pitchFamily="2" charset="-52"/>
              <a:cs typeface="Trebuchet MS"/>
            </a:endParaRPr>
          </a:p>
          <a:p>
            <a:pPr marL="67311" marR="5081" indent="-55245" algn="ctr">
              <a:lnSpc>
                <a:spcPct val="101200"/>
              </a:lnSpc>
              <a:spcBef>
                <a:spcPts val="91"/>
              </a:spcBef>
            </a:pPr>
            <a:r>
              <a:rPr lang="ru-RU" sz="1400" spc="-25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координация, регулирование, контроль</a:t>
            </a:r>
            <a:endParaRPr sz="1400" dirty="0">
              <a:solidFill>
                <a:schemeClr val="tx1"/>
              </a:solidFill>
              <a:latin typeface="Montserrat" panose="00000500000000000000" pitchFamily="2" charset="-52"/>
              <a:cs typeface="Trebuchet MS"/>
            </a:endParaRP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F6D95A96-0743-3E5E-8D48-21CF09B08D09}"/>
              </a:ext>
            </a:extLst>
          </p:cNvPr>
          <p:cNvSpPr/>
          <p:nvPr/>
        </p:nvSpPr>
        <p:spPr>
          <a:xfrm>
            <a:off x="371968" y="5854876"/>
            <a:ext cx="1772658" cy="604916"/>
          </a:xfrm>
          <a:custGeom>
            <a:avLst/>
            <a:gdLst/>
            <a:ahLst/>
            <a:cxnLst/>
            <a:rect l="l" t="t" r="r" b="b"/>
            <a:pathLst>
              <a:path w="18274665" h="1200150">
                <a:moveTo>
                  <a:pt x="18150724" y="0"/>
                </a:moveTo>
                <a:lnTo>
                  <a:pt x="123336" y="0"/>
                </a:lnTo>
                <a:lnTo>
                  <a:pt x="75325" y="9692"/>
                </a:lnTo>
                <a:lnTo>
                  <a:pt x="36121" y="36125"/>
                </a:lnTo>
                <a:lnTo>
                  <a:pt x="9691" y="75330"/>
                </a:lnTo>
                <a:lnTo>
                  <a:pt x="0" y="123336"/>
                </a:lnTo>
                <a:lnTo>
                  <a:pt x="0" y="1076427"/>
                </a:lnTo>
                <a:lnTo>
                  <a:pt x="9691" y="1124434"/>
                </a:lnTo>
                <a:lnTo>
                  <a:pt x="36121" y="1163638"/>
                </a:lnTo>
                <a:lnTo>
                  <a:pt x="75325" y="1190071"/>
                </a:lnTo>
                <a:lnTo>
                  <a:pt x="123336" y="1199764"/>
                </a:lnTo>
                <a:lnTo>
                  <a:pt x="18150724" y="1199764"/>
                </a:lnTo>
                <a:lnTo>
                  <a:pt x="18198731" y="1190071"/>
                </a:lnTo>
                <a:lnTo>
                  <a:pt x="18237935" y="1163638"/>
                </a:lnTo>
                <a:lnTo>
                  <a:pt x="18264368" y="1124434"/>
                </a:lnTo>
                <a:lnTo>
                  <a:pt x="18274061" y="1076427"/>
                </a:lnTo>
                <a:lnTo>
                  <a:pt x="18274061" y="123336"/>
                </a:lnTo>
                <a:lnTo>
                  <a:pt x="18264368" y="75330"/>
                </a:lnTo>
                <a:lnTo>
                  <a:pt x="18237935" y="36125"/>
                </a:lnTo>
                <a:lnTo>
                  <a:pt x="18198731" y="9692"/>
                </a:lnTo>
                <a:lnTo>
                  <a:pt x="18150724" y="0"/>
                </a:lnTo>
                <a:close/>
              </a:path>
            </a:pathLst>
          </a:custGeom>
          <a:solidFill>
            <a:srgbClr val="1F3376"/>
          </a:solidFill>
        </p:spPr>
        <p:txBody>
          <a:bodyPr wrap="square" lIns="0" tIns="0" rIns="0" bIns="0" rtlCol="0"/>
          <a:lstStyle/>
          <a:p>
            <a:endParaRPr sz="1100" dirty="0">
              <a:latin typeface="Montserrat" panose="00000500000000000000" pitchFamily="2" charset="-52"/>
            </a:endParaRPr>
          </a:p>
        </p:txBody>
      </p:sp>
      <p:sp>
        <p:nvSpPr>
          <p:cNvPr id="63" name="object 39">
            <a:extLst>
              <a:ext uri="{FF2B5EF4-FFF2-40B4-BE49-F238E27FC236}">
                <a16:creationId xmlns:a16="http://schemas.microsoft.com/office/drawing/2014/main" id="{476FE997-C6D0-AB30-5E3D-90B3521219B4}"/>
              </a:ext>
            </a:extLst>
          </p:cNvPr>
          <p:cNvSpPr txBox="1"/>
          <p:nvPr/>
        </p:nvSpPr>
        <p:spPr>
          <a:xfrm>
            <a:off x="538187" y="6023384"/>
            <a:ext cx="1606439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b="1" spc="165" dirty="0">
                <a:solidFill>
                  <a:srgbClr val="FFFFFF"/>
                </a:solidFill>
                <a:latin typeface="Montserrat" panose="00000500000000000000" pitchFamily="2" charset="-52"/>
                <a:cs typeface="Trebuchet MS"/>
              </a:rPr>
              <a:t>ПРИНЦИП</a:t>
            </a:r>
            <a:endParaRPr dirty="0">
              <a:latin typeface="Montserrat" panose="00000500000000000000" pitchFamily="2" charset="-52"/>
              <a:cs typeface="Trebuchet MS"/>
            </a:endParaRPr>
          </a:p>
        </p:txBody>
      </p:sp>
      <p:sp>
        <p:nvSpPr>
          <p:cNvPr id="65" name="Овал 106">
            <a:extLst>
              <a:ext uri="{FF2B5EF4-FFF2-40B4-BE49-F238E27FC236}">
                <a16:creationId xmlns:a16="http://schemas.microsoft.com/office/drawing/2014/main" id="{3D7C7A96-EE04-48DC-4C0A-2FAB2797C4E1}"/>
              </a:ext>
            </a:extLst>
          </p:cNvPr>
          <p:cNvSpPr/>
          <p:nvPr/>
        </p:nvSpPr>
        <p:spPr>
          <a:xfrm>
            <a:off x="614387" y="1373363"/>
            <a:ext cx="11019070" cy="402998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Montserrat" panose="00000500000000000000" pitchFamily="2" charset="-52"/>
            </a:endParaRPr>
          </a:p>
        </p:txBody>
      </p:sp>
      <p:sp>
        <p:nvSpPr>
          <p:cNvPr id="66" name="Text 4">
            <a:extLst>
              <a:ext uri="{FF2B5EF4-FFF2-40B4-BE49-F238E27FC236}">
                <a16:creationId xmlns:a16="http://schemas.microsoft.com/office/drawing/2014/main" id="{7E175635-614C-17EA-286B-C86CD06C792E}"/>
              </a:ext>
            </a:extLst>
          </p:cNvPr>
          <p:cNvSpPr/>
          <p:nvPr/>
        </p:nvSpPr>
        <p:spPr>
          <a:xfrm>
            <a:off x="4395429" y="3297925"/>
            <a:ext cx="3548542" cy="21993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algn="ctr"/>
            <a:r>
              <a:rPr lang="ru-RU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ЭЛЕМЕНТЫ ЦИФРОВОГО КОНТУРА</a:t>
            </a:r>
            <a:endParaRPr lang="en-US" sz="1400" dirty="0">
              <a:latin typeface="Montserrat" panose="00000500000000000000" pitchFamily="2" charset="-52"/>
            </a:endParaRPr>
          </a:p>
        </p:txBody>
      </p:sp>
      <p:sp>
        <p:nvSpPr>
          <p:cNvPr id="67" name="object 20">
            <a:extLst>
              <a:ext uri="{FF2B5EF4-FFF2-40B4-BE49-F238E27FC236}">
                <a16:creationId xmlns:a16="http://schemas.microsoft.com/office/drawing/2014/main" id="{26EDF1A9-EDC3-44A8-C16B-28AA32FE6395}"/>
              </a:ext>
            </a:extLst>
          </p:cNvPr>
          <p:cNvSpPr txBox="1"/>
          <p:nvPr/>
        </p:nvSpPr>
        <p:spPr>
          <a:xfrm>
            <a:off x="6494031" y="2293243"/>
            <a:ext cx="3039060" cy="6672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7311" marR="5081" indent="-55245" algn="ctr">
              <a:lnSpc>
                <a:spcPct val="101200"/>
              </a:lnSpc>
              <a:spcBef>
                <a:spcPts val="91"/>
              </a:spcBef>
            </a:pPr>
            <a:r>
              <a:rPr lang="ru-RU" sz="1400" b="1" spc="59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ТРУДОЕМКОСТЬ</a:t>
            </a:r>
            <a:r>
              <a:rPr sz="1400" b="1" spc="86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 </a:t>
            </a:r>
            <a:endParaRPr lang="ru-RU" sz="1400" b="1" spc="-25" dirty="0">
              <a:solidFill>
                <a:schemeClr val="tx1"/>
              </a:solidFill>
              <a:latin typeface="Montserrat" panose="00000500000000000000" pitchFamily="2" charset="-52"/>
              <a:cs typeface="Trebuchet MS"/>
            </a:endParaRPr>
          </a:p>
          <a:p>
            <a:pPr marL="67311" marR="5081" indent="-55245" algn="ctr">
              <a:lnSpc>
                <a:spcPct val="101200"/>
              </a:lnSpc>
              <a:spcBef>
                <a:spcPts val="91"/>
              </a:spcBef>
            </a:pPr>
            <a:r>
              <a:rPr lang="ru-RU" sz="1400" spc="-25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образовательная, научная, проектная деятельность</a:t>
            </a:r>
            <a:endParaRPr sz="1400" dirty="0">
              <a:solidFill>
                <a:schemeClr val="tx1"/>
              </a:solidFill>
              <a:latin typeface="Montserrat" panose="00000500000000000000" pitchFamily="2" charset="-52"/>
              <a:cs typeface="Trebuchet MS"/>
            </a:endParaRPr>
          </a:p>
        </p:txBody>
      </p:sp>
      <p:grpSp>
        <p:nvGrpSpPr>
          <p:cNvPr id="68" name="object 13">
            <a:extLst>
              <a:ext uri="{FF2B5EF4-FFF2-40B4-BE49-F238E27FC236}">
                <a16:creationId xmlns:a16="http://schemas.microsoft.com/office/drawing/2014/main" id="{B17B7DCA-88A2-18F8-01EA-B1831C94EA2E}"/>
              </a:ext>
            </a:extLst>
          </p:cNvPr>
          <p:cNvGrpSpPr/>
          <p:nvPr/>
        </p:nvGrpSpPr>
        <p:grpSpPr>
          <a:xfrm>
            <a:off x="8974193" y="4926388"/>
            <a:ext cx="2696758" cy="756376"/>
            <a:chOff x="979275" y="4927927"/>
            <a:chExt cx="5020945" cy="2004695"/>
          </a:xfr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grpSpPr>
        <p:pic>
          <p:nvPicPr>
            <p:cNvPr id="69" name="object 14">
              <a:extLst>
                <a:ext uri="{FF2B5EF4-FFF2-40B4-BE49-F238E27FC236}">
                  <a16:creationId xmlns:a16="http://schemas.microsoft.com/office/drawing/2014/main" id="{C4B8CBFB-902F-632E-6D9A-128A711283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661" y="4933326"/>
              <a:ext cx="5009816" cy="1993865"/>
            </a:xfrm>
            <a:prstGeom prst="rect">
              <a:avLst/>
            </a:prstGeom>
            <a:grpFill/>
          </p:spPr>
        </p:pic>
        <p:sp>
          <p:nvSpPr>
            <p:cNvPr id="70" name="object 15">
              <a:extLst>
                <a:ext uri="{FF2B5EF4-FFF2-40B4-BE49-F238E27FC236}">
                  <a16:creationId xmlns:a16="http://schemas.microsoft.com/office/drawing/2014/main" id="{30BCD256-8595-D8AD-44D8-ADD6D800CB1A}"/>
                </a:ext>
              </a:extLst>
            </p:cNvPr>
            <p:cNvSpPr/>
            <p:nvPr/>
          </p:nvSpPr>
          <p:spPr>
            <a:xfrm>
              <a:off x="984672" y="4933325"/>
              <a:ext cx="5010150" cy="1993900"/>
            </a:xfrm>
            <a:custGeom>
              <a:avLst/>
              <a:gdLst/>
              <a:ahLst/>
              <a:cxnLst/>
              <a:rect l="l" t="t" r="r" b="b"/>
              <a:pathLst>
                <a:path w="5010150" h="1993900">
                  <a:moveTo>
                    <a:pt x="4887746" y="1993865"/>
                  </a:moveTo>
                  <a:lnTo>
                    <a:pt x="122059" y="1993865"/>
                  </a:lnTo>
                  <a:lnTo>
                    <a:pt x="74548" y="1984274"/>
                  </a:lnTo>
                  <a:lnTo>
                    <a:pt x="35750" y="1958115"/>
                  </a:lnTo>
                  <a:lnTo>
                    <a:pt x="9591" y="1919317"/>
                  </a:lnTo>
                  <a:lnTo>
                    <a:pt x="0" y="1871806"/>
                  </a:lnTo>
                  <a:lnTo>
                    <a:pt x="0" y="122059"/>
                  </a:lnTo>
                  <a:lnTo>
                    <a:pt x="9591" y="74548"/>
                  </a:lnTo>
                  <a:lnTo>
                    <a:pt x="35750" y="35750"/>
                  </a:lnTo>
                  <a:lnTo>
                    <a:pt x="74548" y="9591"/>
                  </a:lnTo>
                  <a:lnTo>
                    <a:pt x="122059" y="0"/>
                  </a:lnTo>
                  <a:lnTo>
                    <a:pt x="4887746" y="0"/>
                  </a:lnTo>
                  <a:lnTo>
                    <a:pt x="4935257" y="9591"/>
                  </a:lnTo>
                  <a:lnTo>
                    <a:pt x="4974055" y="35750"/>
                  </a:lnTo>
                  <a:lnTo>
                    <a:pt x="5000213" y="74548"/>
                  </a:lnTo>
                  <a:lnTo>
                    <a:pt x="5009805" y="122059"/>
                  </a:lnTo>
                  <a:lnTo>
                    <a:pt x="5009805" y="1871806"/>
                  </a:lnTo>
                  <a:lnTo>
                    <a:pt x="5000213" y="1919317"/>
                  </a:lnTo>
                  <a:lnTo>
                    <a:pt x="4974055" y="1958115"/>
                  </a:lnTo>
                  <a:lnTo>
                    <a:pt x="4935257" y="1984274"/>
                  </a:lnTo>
                  <a:lnTo>
                    <a:pt x="4887746" y="1993865"/>
                  </a:lnTo>
                  <a:close/>
                </a:path>
              </a:pathLst>
            </a:custGeom>
            <a:grpFill/>
            <a:ln w="10470">
              <a:solidFill>
                <a:srgbClr val="BACCF1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Montserrat" panose="00000500000000000000" pitchFamily="2" charset="-52"/>
              </a:endParaRPr>
            </a:p>
          </p:txBody>
        </p:sp>
      </p:grpSp>
      <p:sp>
        <p:nvSpPr>
          <p:cNvPr id="71" name="object 19">
            <a:extLst>
              <a:ext uri="{FF2B5EF4-FFF2-40B4-BE49-F238E27FC236}">
                <a16:creationId xmlns:a16="http://schemas.microsoft.com/office/drawing/2014/main" id="{07DA8C6C-8935-5BBB-64C1-7ECDAF092A75}"/>
              </a:ext>
            </a:extLst>
          </p:cNvPr>
          <p:cNvSpPr txBox="1"/>
          <p:nvPr/>
        </p:nvSpPr>
        <p:spPr>
          <a:xfrm>
            <a:off x="8999178" y="4993975"/>
            <a:ext cx="2623250" cy="69679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1" indent="145418" algn="ctr">
              <a:lnSpc>
                <a:spcPct val="101200"/>
              </a:lnSpc>
              <a:spcBef>
                <a:spcPts val="91"/>
              </a:spcBef>
            </a:pPr>
            <a:r>
              <a:rPr lang="ru-RU" sz="1400" b="1" spc="74" dirty="0">
                <a:solidFill>
                  <a:schemeClr val="tx1"/>
                </a:solidFill>
                <a:latin typeface="Montserrat" panose="00000500000000000000" pitchFamily="2" charset="-52"/>
                <a:cs typeface="Trebuchet MS"/>
              </a:rPr>
              <a:t>ДАШБОРД РУКОВОДИТЕЛЯ</a:t>
            </a:r>
          </a:p>
          <a:p>
            <a:pPr marL="12700" marR="5081" indent="145418" algn="ctr">
              <a:lnSpc>
                <a:spcPct val="101200"/>
              </a:lnSpc>
              <a:spcBef>
                <a:spcPts val="91"/>
              </a:spcBef>
            </a:pPr>
            <a:r>
              <a:rPr lang="ru-RU" sz="1600" spc="-25" dirty="0">
                <a:solidFill>
                  <a:schemeClr val="tx1"/>
                </a:solidFill>
                <a:latin typeface="Montserrat" panose="00000500000000000000" pitchFamily="2" charset="-52"/>
              </a:rPr>
              <a:t>решения</a:t>
            </a:r>
            <a:endParaRPr sz="1600" spc="-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72" name="object 26">
            <a:extLst>
              <a:ext uri="{FF2B5EF4-FFF2-40B4-BE49-F238E27FC236}">
                <a16:creationId xmlns:a16="http://schemas.microsoft.com/office/drawing/2014/main" id="{4A1E2782-8F2B-2BA1-08ED-730484B96CC2}"/>
              </a:ext>
            </a:extLst>
          </p:cNvPr>
          <p:cNvSpPr/>
          <p:nvPr/>
        </p:nvSpPr>
        <p:spPr>
          <a:xfrm>
            <a:off x="9564284" y="4232904"/>
            <a:ext cx="708419" cy="695509"/>
          </a:xfrm>
          <a:custGeom>
            <a:avLst/>
            <a:gdLst/>
            <a:ahLst/>
            <a:cxnLst/>
            <a:rect l="l" t="t" r="r" b="b"/>
            <a:pathLst>
              <a:path w="4155440" h="1437639">
                <a:moveTo>
                  <a:pt x="0" y="0"/>
                </a:moveTo>
                <a:lnTo>
                  <a:pt x="3785225" y="0"/>
                </a:lnTo>
                <a:lnTo>
                  <a:pt x="3831623" y="2881"/>
                </a:lnTo>
                <a:lnTo>
                  <a:pt x="3876302" y="11296"/>
                </a:lnTo>
                <a:lnTo>
                  <a:pt x="3918913" y="24896"/>
                </a:lnTo>
                <a:lnTo>
                  <a:pt x="3959111" y="43336"/>
                </a:lnTo>
                <a:lnTo>
                  <a:pt x="3996550" y="66269"/>
                </a:lnTo>
                <a:lnTo>
                  <a:pt x="4030882" y="93348"/>
                </a:lnTo>
                <a:lnTo>
                  <a:pt x="4061760" y="124227"/>
                </a:lnTo>
                <a:lnTo>
                  <a:pt x="4088839" y="158558"/>
                </a:lnTo>
                <a:lnTo>
                  <a:pt x="4111772" y="195997"/>
                </a:lnTo>
                <a:lnTo>
                  <a:pt x="4130212" y="236195"/>
                </a:lnTo>
                <a:lnTo>
                  <a:pt x="4143812" y="278807"/>
                </a:lnTo>
                <a:lnTo>
                  <a:pt x="4152227" y="323485"/>
                </a:lnTo>
                <a:lnTo>
                  <a:pt x="4155109" y="369884"/>
                </a:lnTo>
                <a:lnTo>
                  <a:pt x="4155109" y="1437317"/>
                </a:lnTo>
              </a:path>
            </a:pathLst>
          </a:custGeom>
          <a:ln w="20941">
            <a:solidFill>
              <a:srgbClr val="062A71"/>
            </a:solidFill>
          </a:ln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sp>
        <p:nvSpPr>
          <p:cNvPr id="73" name="object 27">
            <a:extLst>
              <a:ext uri="{FF2B5EF4-FFF2-40B4-BE49-F238E27FC236}">
                <a16:creationId xmlns:a16="http://schemas.microsoft.com/office/drawing/2014/main" id="{09C79CE8-674F-5134-00D5-37A6BF3997C1}"/>
              </a:ext>
            </a:extLst>
          </p:cNvPr>
          <p:cNvSpPr/>
          <p:nvPr/>
        </p:nvSpPr>
        <p:spPr>
          <a:xfrm>
            <a:off x="10214276" y="4764622"/>
            <a:ext cx="132354" cy="161767"/>
          </a:xfrm>
          <a:custGeom>
            <a:avLst/>
            <a:gdLst/>
            <a:ahLst/>
            <a:cxnLst/>
            <a:rect l="l" t="t" r="r" b="b"/>
            <a:pathLst>
              <a:path w="211455" h="258445">
                <a:moveTo>
                  <a:pt x="211113" y="0"/>
                </a:moveTo>
                <a:lnTo>
                  <a:pt x="105567" y="61307"/>
                </a:lnTo>
                <a:lnTo>
                  <a:pt x="0" y="0"/>
                </a:lnTo>
                <a:lnTo>
                  <a:pt x="105567" y="258358"/>
                </a:lnTo>
                <a:lnTo>
                  <a:pt x="211113" y="0"/>
                </a:lnTo>
                <a:close/>
              </a:path>
            </a:pathLst>
          </a:custGeom>
          <a:solidFill>
            <a:srgbClr val="062A71"/>
          </a:solidFill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3F78357-3742-81F1-5C54-5F4D3E58A2C0}"/>
              </a:ext>
            </a:extLst>
          </p:cNvPr>
          <p:cNvSpPr txBox="1"/>
          <p:nvPr/>
        </p:nvSpPr>
        <p:spPr>
          <a:xfrm>
            <a:off x="808696" y="1023067"/>
            <a:ext cx="112307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АВТОМАТИЗАЦИЯ УЧЕТА, ОТЧЕТНОСТИ, НАГРУЗКИ, ФОТ И РЕЗУЛЬТАТА В ОДНОМ АНАЛИТИЧЕСКОМ ЦИКЛЕ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922B977-96ED-BB7D-C98B-2564A994E5B2}"/>
              </a:ext>
            </a:extLst>
          </p:cNvPr>
          <p:cNvSpPr txBox="1"/>
          <p:nvPr/>
        </p:nvSpPr>
        <p:spPr>
          <a:xfrm>
            <a:off x="2310843" y="5866122"/>
            <a:ext cx="920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" panose="00000500000000000000" pitchFamily="2" charset="-52"/>
              </a:rPr>
              <a:t>УПРАВЛЕНЧЕСКИЕ РЕШЕНИЯ ДОЛЖНЫ ПРИНИМАТЬСЯ В РЕЖИМЕ РЕАЛЬНОГО ВРЕМЕНИ НА ОСНОВЕ ПРОЗРАЧНОГО И ОПЕРАТИВНОГО УЧЕТА</a:t>
            </a:r>
          </a:p>
        </p:txBody>
      </p:sp>
      <p:sp>
        <p:nvSpPr>
          <p:cNvPr id="81" name="Text 0">
            <a:extLst>
              <a:ext uri="{FF2B5EF4-FFF2-40B4-BE49-F238E27FC236}">
                <a16:creationId xmlns:a16="http://schemas.microsoft.com/office/drawing/2014/main" id="{0A06AE62-4D26-A5AF-5FBA-43D62540ECCD}"/>
              </a:ext>
            </a:extLst>
          </p:cNvPr>
          <p:cNvSpPr/>
          <p:nvPr/>
        </p:nvSpPr>
        <p:spPr>
          <a:xfrm>
            <a:off x="374443" y="398081"/>
            <a:ext cx="11183113" cy="50292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ru-RU" sz="24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Цифровой контур управления – сетевые сервисы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1342946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443C51A-5AEC-33BA-7218-DD4B244BF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6">
            <a:extLst>
              <a:ext uri="{FF2B5EF4-FFF2-40B4-BE49-F238E27FC236}">
                <a16:creationId xmlns:a16="http://schemas.microsoft.com/office/drawing/2014/main" id="{16D21F40-76C3-E13D-FAD7-CA3D53FFD14B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9741" y="3470092"/>
            <a:ext cx="8317088" cy="540903"/>
          </a:xfrm>
          <a:prstGeom prst="rect">
            <a:avLst/>
          </a:prstGeom>
        </p:spPr>
      </p:pic>
      <p:pic>
        <p:nvPicPr>
          <p:cNvPr id="2" name="object 26">
            <a:extLst>
              <a:ext uri="{FF2B5EF4-FFF2-40B4-BE49-F238E27FC236}">
                <a16:creationId xmlns:a16="http://schemas.microsoft.com/office/drawing/2014/main" id="{FB73FFE5-D90D-0479-7176-02BF15A4BCA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376" y="1974073"/>
            <a:ext cx="1839497" cy="1247209"/>
          </a:xfrm>
          <a:prstGeom prst="rect">
            <a:avLst/>
          </a:prstGeom>
        </p:spPr>
      </p:pic>
      <p:pic>
        <p:nvPicPr>
          <p:cNvPr id="3" name="object 26">
            <a:extLst>
              <a:ext uri="{FF2B5EF4-FFF2-40B4-BE49-F238E27FC236}">
                <a16:creationId xmlns:a16="http://schemas.microsoft.com/office/drawing/2014/main" id="{63FD4FD3-9989-650B-A5C6-0861CDA194C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84645" y="1948519"/>
            <a:ext cx="1839497" cy="1247209"/>
          </a:xfrm>
          <a:prstGeom prst="rect">
            <a:avLst/>
          </a:prstGeom>
        </p:spPr>
      </p:pic>
      <p:pic>
        <p:nvPicPr>
          <p:cNvPr id="4" name="object 26">
            <a:extLst>
              <a:ext uri="{FF2B5EF4-FFF2-40B4-BE49-F238E27FC236}">
                <a16:creationId xmlns:a16="http://schemas.microsoft.com/office/drawing/2014/main" id="{AE2CAA03-7E46-C21B-DC0B-FF292C92A72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20009" y="1955277"/>
            <a:ext cx="1839497" cy="1247209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516EBF0D-CC60-0F83-DE9A-88DFD1AE1C52}"/>
              </a:ext>
            </a:extLst>
          </p:cNvPr>
          <p:cNvSpPr/>
          <p:nvPr/>
        </p:nvSpPr>
        <p:spPr>
          <a:xfrm>
            <a:off x="153298" y="4707349"/>
            <a:ext cx="858812" cy="1846119"/>
          </a:xfrm>
          <a:custGeom>
            <a:avLst/>
            <a:gdLst/>
            <a:ahLst/>
            <a:cxnLst/>
            <a:rect l="l" t="t" r="r" b="b"/>
            <a:pathLst>
              <a:path w="18274665" h="1200150">
                <a:moveTo>
                  <a:pt x="18150724" y="0"/>
                </a:moveTo>
                <a:lnTo>
                  <a:pt x="123336" y="0"/>
                </a:lnTo>
                <a:lnTo>
                  <a:pt x="75325" y="9692"/>
                </a:lnTo>
                <a:lnTo>
                  <a:pt x="36121" y="36125"/>
                </a:lnTo>
                <a:lnTo>
                  <a:pt x="9691" y="75330"/>
                </a:lnTo>
                <a:lnTo>
                  <a:pt x="0" y="123336"/>
                </a:lnTo>
                <a:lnTo>
                  <a:pt x="0" y="1076427"/>
                </a:lnTo>
                <a:lnTo>
                  <a:pt x="9691" y="1124434"/>
                </a:lnTo>
                <a:lnTo>
                  <a:pt x="36121" y="1163638"/>
                </a:lnTo>
                <a:lnTo>
                  <a:pt x="75325" y="1190071"/>
                </a:lnTo>
                <a:lnTo>
                  <a:pt x="123336" y="1199764"/>
                </a:lnTo>
                <a:lnTo>
                  <a:pt x="18150724" y="1199764"/>
                </a:lnTo>
                <a:lnTo>
                  <a:pt x="18198731" y="1190071"/>
                </a:lnTo>
                <a:lnTo>
                  <a:pt x="18237935" y="1163638"/>
                </a:lnTo>
                <a:lnTo>
                  <a:pt x="18264368" y="1124434"/>
                </a:lnTo>
                <a:lnTo>
                  <a:pt x="18274061" y="1076427"/>
                </a:lnTo>
                <a:lnTo>
                  <a:pt x="18274061" y="123336"/>
                </a:lnTo>
                <a:lnTo>
                  <a:pt x="18264368" y="75330"/>
                </a:lnTo>
                <a:lnTo>
                  <a:pt x="18237935" y="36125"/>
                </a:lnTo>
                <a:lnTo>
                  <a:pt x="18198731" y="9692"/>
                </a:lnTo>
                <a:lnTo>
                  <a:pt x="18150724" y="0"/>
                </a:lnTo>
                <a:close/>
              </a:path>
            </a:pathLst>
          </a:custGeom>
          <a:solidFill>
            <a:srgbClr val="1F3376"/>
          </a:solidFill>
        </p:spPr>
        <p:txBody>
          <a:bodyPr wrap="square" lIns="0" tIns="0" rIns="0" bIns="0" rtlCol="0"/>
          <a:lstStyle/>
          <a:p>
            <a:pPr defTabSz="554478"/>
            <a:endParaRPr sz="800" kern="0" dirty="0">
              <a:solidFill>
                <a:sysClr val="windowText" lastClr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1FC6721-EF53-4858-9A9A-74FA5CDA7360}"/>
              </a:ext>
            </a:extLst>
          </p:cNvPr>
          <p:cNvSpPr txBox="1"/>
          <p:nvPr/>
        </p:nvSpPr>
        <p:spPr>
          <a:xfrm rot="16200000">
            <a:off x="-348151" y="5278165"/>
            <a:ext cx="1629959" cy="668097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algn="ctr" defTabSz="554478">
              <a:spcBef>
                <a:spcPts val="69"/>
              </a:spcBef>
            </a:pPr>
            <a:endParaRPr lang="en-US" sz="1400" b="1" kern="0" spc="139" dirty="0">
              <a:solidFill>
                <a:srgbClr val="FFFFFF"/>
              </a:solidFill>
              <a:latin typeface="Montserrat" panose="00000500000000000000" pitchFamily="2" charset="-52"/>
              <a:cs typeface="Trebuchet MS"/>
            </a:endParaRPr>
          </a:p>
          <a:p>
            <a:pPr algn="ctr" defTabSz="554478">
              <a:spcBef>
                <a:spcPts val="69"/>
              </a:spcBef>
            </a:pPr>
            <a:r>
              <a:rPr lang="ru-RU" sz="1400" b="1" kern="0" spc="139" dirty="0">
                <a:solidFill>
                  <a:srgbClr val="FFFFFF"/>
                </a:solidFill>
                <a:latin typeface="Montserrat" panose="00000500000000000000" pitchFamily="2" charset="-52"/>
                <a:cs typeface="Trebuchet MS"/>
              </a:rPr>
              <a:t>БАЗОВЫЕ ПРИНЦИПЫ</a:t>
            </a:r>
            <a:endParaRPr lang="ru-RU" sz="14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</p:txBody>
      </p:sp>
      <p:grpSp>
        <p:nvGrpSpPr>
          <p:cNvPr id="10" name="object 8">
            <a:extLst>
              <a:ext uri="{FF2B5EF4-FFF2-40B4-BE49-F238E27FC236}">
                <a16:creationId xmlns:a16="http://schemas.microsoft.com/office/drawing/2014/main" id="{1E72463C-36E3-3219-C245-B83216531A22}"/>
              </a:ext>
            </a:extLst>
          </p:cNvPr>
          <p:cNvGrpSpPr/>
          <p:nvPr/>
        </p:nvGrpSpPr>
        <p:grpSpPr>
          <a:xfrm>
            <a:off x="534560" y="1423699"/>
            <a:ext cx="11081773" cy="387760"/>
            <a:chOff x="880821" y="3235513"/>
            <a:chExt cx="18274665" cy="639445"/>
          </a:xfrm>
        </p:grpSpPr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559621BE-10E4-0737-3EF9-1D1FE355787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0821" y="3235513"/>
              <a:ext cx="18274061" cy="639038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18F6510-75A4-E732-46CB-5AF0A3C288EB}"/>
                </a:ext>
              </a:extLst>
            </p:cNvPr>
            <p:cNvSpPr/>
            <p:nvPr/>
          </p:nvSpPr>
          <p:spPr>
            <a:xfrm>
              <a:off x="1409899" y="3270308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4" h="569595">
                  <a:moveTo>
                    <a:pt x="284724" y="0"/>
                  </a:moveTo>
                  <a:lnTo>
                    <a:pt x="238542" y="3726"/>
                  </a:lnTo>
                  <a:lnTo>
                    <a:pt x="194732" y="14515"/>
                  </a:lnTo>
                  <a:lnTo>
                    <a:pt x="153880" y="31779"/>
                  </a:lnTo>
                  <a:lnTo>
                    <a:pt x="116573" y="54934"/>
                  </a:lnTo>
                  <a:lnTo>
                    <a:pt x="83396" y="83392"/>
                  </a:lnTo>
                  <a:lnTo>
                    <a:pt x="54937" y="116568"/>
                  </a:lnTo>
                  <a:lnTo>
                    <a:pt x="31781" y="153875"/>
                  </a:lnTo>
                  <a:lnTo>
                    <a:pt x="14516" y="194728"/>
                  </a:lnTo>
                  <a:lnTo>
                    <a:pt x="3726" y="238539"/>
                  </a:lnTo>
                  <a:lnTo>
                    <a:pt x="0" y="284724"/>
                  </a:lnTo>
                  <a:lnTo>
                    <a:pt x="3726" y="330908"/>
                  </a:lnTo>
                  <a:lnTo>
                    <a:pt x="14516" y="374720"/>
                  </a:lnTo>
                  <a:lnTo>
                    <a:pt x="31781" y="415572"/>
                  </a:lnTo>
                  <a:lnTo>
                    <a:pt x="54937" y="452880"/>
                  </a:lnTo>
                  <a:lnTo>
                    <a:pt x="83396" y="486055"/>
                  </a:lnTo>
                  <a:lnTo>
                    <a:pt x="116573" y="514514"/>
                  </a:lnTo>
                  <a:lnTo>
                    <a:pt x="153880" y="537668"/>
                  </a:lnTo>
                  <a:lnTo>
                    <a:pt x="194732" y="554933"/>
                  </a:lnTo>
                  <a:lnTo>
                    <a:pt x="238542" y="565722"/>
                  </a:lnTo>
                  <a:lnTo>
                    <a:pt x="284724" y="569448"/>
                  </a:lnTo>
                  <a:lnTo>
                    <a:pt x="330908" y="565722"/>
                  </a:lnTo>
                  <a:lnTo>
                    <a:pt x="374720" y="554933"/>
                  </a:lnTo>
                  <a:lnTo>
                    <a:pt x="415572" y="537668"/>
                  </a:lnTo>
                  <a:lnTo>
                    <a:pt x="452880" y="514514"/>
                  </a:lnTo>
                  <a:lnTo>
                    <a:pt x="486055" y="486055"/>
                  </a:lnTo>
                  <a:lnTo>
                    <a:pt x="514514" y="452880"/>
                  </a:lnTo>
                  <a:lnTo>
                    <a:pt x="537668" y="415572"/>
                  </a:lnTo>
                  <a:lnTo>
                    <a:pt x="554933" y="374720"/>
                  </a:lnTo>
                  <a:lnTo>
                    <a:pt x="565722" y="330908"/>
                  </a:lnTo>
                  <a:lnTo>
                    <a:pt x="569448" y="284724"/>
                  </a:lnTo>
                  <a:lnTo>
                    <a:pt x="565722" y="238539"/>
                  </a:lnTo>
                  <a:lnTo>
                    <a:pt x="554933" y="194728"/>
                  </a:lnTo>
                  <a:lnTo>
                    <a:pt x="537668" y="153875"/>
                  </a:lnTo>
                  <a:lnTo>
                    <a:pt x="514514" y="116568"/>
                  </a:lnTo>
                  <a:lnTo>
                    <a:pt x="486055" y="83392"/>
                  </a:lnTo>
                  <a:lnTo>
                    <a:pt x="452880" y="54934"/>
                  </a:lnTo>
                  <a:lnTo>
                    <a:pt x="415572" y="31779"/>
                  </a:lnTo>
                  <a:lnTo>
                    <a:pt x="374720" y="14515"/>
                  </a:lnTo>
                  <a:lnTo>
                    <a:pt x="330908" y="3726"/>
                  </a:lnTo>
                  <a:lnTo>
                    <a:pt x="284724" y="0"/>
                  </a:lnTo>
                  <a:close/>
                </a:path>
              </a:pathLst>
            </a:custGeom>
            <a:solidFill>
              <a:srgbClr val="283984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E243AA5-A97B-742D-1133-312803C3EB47}"/>
                </a:ext>
              </a:extLst>
            </p:cNvPr>
            <p:cNvSpPr/>
            <p:nvPr/>
          </p:nvSpPr>
          <p:spPr>
            <a:xfrm>
              <a:off x="1560328" y="3420733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5" h="268604">
                  <a:moveTo>
                    <a:pt x="134299" y="0"/>
                  </a:moveTo>
                  <a:lnTo>
                    <a:pt x="91848" y="6846"/>
                  </a:lnTo>
                  <a:lnTo>
                    <a:pt x="54982" y="25910"/>
                  </a:lnTo>
                  <a:lnTo>
                    <a:pt x="25910" y="54982"/>
                  </a:lnTo>
                  <a:lnTo>
                    <a:pt x="6846" y="91848"/>
                  </a:lnTo>
                  <a:lnTo>
                    <a:pt x="0" y="134299"/>
                  </a:lnTo>
                  <a:lnTo>
                    <a:pt x="6846" y="176750"/>
                  </a:lnTo>
                  <a:lnTo>
                    <a:pt x="25910" y="213616"/>
                  </a:lnTo>
                  <a:lnTo>
                    <a:pt x="54982" y="242688"/>
                  </a:lnTo>
                  <a:lnTo>
                    <a:pt x="91848" y="261752"/>
                  </a:lnTo>
                  <a:lnTo>
                    <a:pt x="134299" y="268599"/>
                  </a:lnTo>
                  <a:lnTo>
                    <a:pt x="176746" y="261752"/>
                  </a:lnTo>
                  <a:lnTo>
                    <a:pt x="213612" y="242688"/>
                  </a:lnTo>
                  <a:lnTo>
                    <a:pt x="242685" y="213616"/>
                  </a:lnTo>
                  <a:lnTo>
                    <a:pt x="261751" y="176750"/>
                  </a:lnTo>
                  <a:lnTo>
                    <a:pt x="268599" y="134299"/>
                  </a:lnTo>
                  <a:lnTo>
                    <a:pt x="261751" y="91848"/>
                  </a:lnTo>
                  <a:lnTo>
                    <a:pt x="242685" y="54982"/>
                  </a:lnTo>
                  <a:lnTo>
                    <a:pt x="213612" y="25910"/>
                  </a:lnTo>
                  <a:lnTo>
                    <a:pt x="176746" y="6846"/>
                  </a:lnTo>
                  <a:lnTo>
                    <a:pt x="134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C32080ED-79C9-16BF-4B2A-F6475274C3AF}"/>
                </a:ext>
              </a:extLst>
            </p:cNvPr>
            <p:cNvSpPr/>
            <p:nvPr/>
          </p:nvSpPr>
          <p:spPr>
            <a:xfrm>
              <a:off x="4814626" y="3270308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5" h="569595">
                  <a:moveTo>
                    <a:pt x="284724" y="0"/>
                  </a:moveTo>
                  <a:lnTo>
                    <a:pt x="238542" y="3726"/>
                  </a:lnTo>
                  <a:lnTo>
                    <a:pt x="194732" y="14515"/>
                  </a:lnTo>
                  <a:lnTo>
                    <a:pt x="153880" y="31779"/>
                  </a:lnTo>
                  <a:lnTo>
                    <a:pt x="116573" y="54934"/>
                  </a:lnTo>
                  <a:lnTo>
                    <a:pt x="83396" y="83392"/>
                  </a:lnTo>
                  <a:lnTo>
                    <a:pt x="54937" y="116568"/>
                  </a:lnTo>
                  <a:lnTo>
                    <a:pt x="31781" y="153875"/>
                  </a:lnTo>
                  <a:lnTo>
                    <a:pt x="14516" y="194728"/>
                  </a:lnTo>
                  <a:lnTo>
                    <a:pt x="3726" y="238539"/>
                  </a:lnTo>
                  <a:lnTo>
                    <a:pt x="0" y="284724"/>
                  </a:lnTo>
                  <a:lnTo>
                    <a:pt x="3726" y="330908"/>
                  </a:lnTo>
                  <a:lnTo>
                    <a:pt x="14516" y="374720"/>
                  </a:lnTo>
                  <a:lnTo>
                    <a:pt x="31781" y="415572"/>
                  </a:lnTo>
                  <a:lnTo>
                    <a:pt x="54937" y="452880"/>
                  </a:lnTo>
                  <a:lnTo>
                    <a:pt x="83396" y="486055"/>
                  </a:lnTo>
                  <a:lnTo>
                    <a:pt x="116573" y="514514"/>
                  </a:lnTo>
                  <a:lnTo>
                    <a:pt x="153880" y="537668"/>
                  </a:lnTo>
                  <a:lnTo>
                    <a:pt x="194732" y="554933"/>
                  </a:lnTo>
                  <a:lnTo>
                    <a:pt x="238542" y="565722"/>
                  </a:lnTo>
                  <a:lnTo>
                    <a:pt x="284724" y="569448"/>
                  </a:lnTo>
                  <a:lnTo>
                    <a:pt x="330908" y="565722"/>
                  </a:lnTo>
                  <a:lnTo>
                    <a:pt x="374720" y="554933"/>
                  </a:lnTo>
                  <a:lnTo>
                    <a:pt x="415572" y="537668"/>
                  </a:lnTo>
                  <a:lnTo>
                    <a:pt x="452880" y="514514"/>
                  </a:lnTo>
                  <a:lnTo>
                    <a:pt x="486055" y="486055"/>
                  </a:lnTo>
                  <a:lnTo>
                    <a:pt x="514514" y="452880"/>
                  </a:lnTo>
                  <a:lnTo>
                    <a:pt x="537668" y="415572"/>
                  </a:lnTo>
                  <a:lnTo>
                    <a:pt x="554933" y="374720"/>
                  </a:lnTo>
                  <a:lnTo>
                    <a:pt x="565722" y="330908"/>
                  </a:lnTo>
                  <a:lnTo>
                    <a:pt x="569448" y="284724"/>
                  </a:lnTo>
                  <a:lnTo>
                    <a:pt x="565722" y="238539"/>
                  </a:lnTo>
                  <a:lnTo>
                    <a:pt x="554933" y="194728"/>
                  </a:lnTo>
                  <a:lnTo>
                    <a:pt x="537668" y="153875"/>
                  </a:lnTo>
                  <a:lnTo>
                    <a:pt x="514514" y="116568"/>
                  </a:lnTo>
                  <a:lnTo>
                    <a:pt x="486055" y="83392"/>
                  </a:lnTo>
                  <a:lnTo>
                    <a:pt x="452880" y="54934"/>
                  </a:lnTo>
                  <a:lnTo>
                    <a:pt x="415572" y="31779"/>
                  </a:lnTo>
                  <a:lnTo>
                    <a:pt x="374720" y="14515"/>
                  </a:lnTo>
                  <a:lnTo>
                    <a:pt x="330908" y="3726"/>
                  </a:lnTo>
                  <a:lnTo>
                    <a:pt x="284724" y="0"/>
                  </a:lnTo>
                  <a:close/>
                </a:path>
              </a:pathLst>
            </a:custGeom>
            <a:solidFill>
              <a:srgbClr val="283984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889154B9-1DD5-5674-CD66-C92B2029D3FF}"/>
                </a:ext>
              </a:extLst>
            </p:cNvPr>
            <p:cNvSpPr/>
            <p:nvPr/>
          </p:nvSpPr>
          <p:spPr>
            <a:xfrm>
              <a:off x="4965055" y="3420733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4" h="268604">
                  <a:moveTo>
                    <a:pt x="134299" y="0"/>
                  </a:moveTo>
                  <a:lnTo>
                    <a:pt x="91848" y="6846"/>
                  </a:lnTo>
                  <a:lnTo>
                    <a:pt x="54982" y="25910"/>
                  </a:lnTo>
                  <a:lnTo>
                    <a:pt x="25910" y="54982"/>
                  </a:lnTo>
                  <a:lnTo>
                    <a:pt x="6846" y="91848"/>
                  </a:lnTo>
                  <a:lnTo>
                    <a:pt x="0" y="134299"/>
                  </a:lnTo>
                  <a:lnTo>
                    <a:pt x="6846" y="176750"/>
                  </a:lnTo>
                  <a:lnTo>
                    <a:pt x="25910" y="213616"/>
                  </a:lnTo>
                  <a:lnTo>
                    <a:pt x="54982" y="242688"/>
                  </a:lnTo>
                  <a:lnTo>
                    <a:pt x="91848" y="261752"/>
                  </a:lnTo>
                  <a:lnTo>
                    <a:pt x="134299" y="268599"/>
                  </a:lnTo>
                  <a:lnTo>
                    <a:pt x="176750" y="261752"/>
                  </a:lnTo>
                  <a:lnTo>
                    <a:pt x="213616" y="242688"/>
                  </a:lnTo>
                  <a:lnTo>
                    <a:pt x="242688" y="213616"/>
                  </a:lnTo>
                  <a:lnTo>
                    <a:pt x="261752" y="176750"/>
                  </a:lnTo>
                  <a:lnTo>
                    <a:pt x="268599" y="134299"/>
                  </a:lnTo>
                  <a:lnTo>
                    <a:pt x="261752" y="91848"/>
                  </a:lnTo>
                  <a:lnTo>
                    <a:pt x="242688" y="54982"/>
                  </a:lnTo>
                  <a:lnTo>
                    <a:pt x="213616" y="25910"/>
                  </a:lnTo>
                  <a:lnTo>
                    <a:pt x="176750" y="6846"/>
                  </a:lnTo>
                  <a:lnTo>
                    <a:pt x="134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01B05F7F-184B-9163-DEF1-E9A8AA9288F7}"/>
                </a:ext>
              </a:extLst>
            </p:cNvPr>
            <p:cNvSpPr/>
            <p:nvPr/>
          </p:nvSpPr>
          <p:spPr>
            <a:xfrm>
              <a:off x="8219353" y="3270308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5" h="569595">
                  <a:moveTo>
                    <a:pt x="284724" y="0"/>
                  </a:moveTo>
                  <a:lnTo>
                    <a:pt x="238542" y="3726"/>
                  </a:lnTo>
                  <a:lnTo>
                    <a:pt x="194732" y="14515"/>
                  </a:lnTo>
                  <a:lnTo>
                    <a:pt x="153880" y="31779"/>
                  </a:lnTo>
                  <a:lnTo>
                    <a:pt x="116573" y="54934"/>
                  </a:lnTo>
                  <a:lnTo>
                    <a:pt x="83396" y="83392"/>
                  </a:lnTo>
                  <a:lnTo>
                    <a:pt x="54937" y="116568"/>
                  </a:lnTo>
                  <a:lnTo>
                    <a:pt x="31781" y="153875"/>
                  </a:lnTo>
                  <a:lnTo>
                    <a:pt x="14516" y="194728"/>
                  </a:lnTo>
                  <a:lnTo>
                    <a:pt x="3726" y="238539"/>
                  </a:lnTo>
                  <a:lnTo>
                    <a:pt x="0" y="284724"/>
                  </a:lnTo>
                  <a:lnTo>
                    <a:pt x="3726" y="330908"/>
                  </a:lnTo>
                  <a:lnTo>
                    <a:pt x="14516" y="374720"/>
                  </a:lnTo>
                  <a:lnTo>
                    <a:pt x="31781" y="415572"/>
                  </a:lnTo>
                  <a:lnTo>
                    <a:pt x="54937" y="452880"/>
                  </a:lnTo>
                  <a:lnTo>
                    <a:pt x="83396" y="486055"/>
                  </a:lnTo>
                  <a:lnTo>
                    <a:pt x="116573" y="514514"/>
                  </a:lnTo>
                  <a:lnTo>
                    <a:pt x="153880" y="537668"/>
                  </a:lnTo>
                  <a:lnTo>
                    <a:pt x="194732" y="554933"/>
                  </a:lnTo>
                  <a:lnTo>
                    <a:pt x="238542" y="565722"/>
                  </a:lnTo>
                  <a:lnTo>
                    <a:pt x="284724" y="569448"/>
                  </a:lnTo>
                  <a:lnTo>
                    <a:pt x="330908" y="565722"/>
                  </a:lnTo>
                  <a:lnTo>
                    <a:pt x="374720" y="554933"/>
                  </a:lnTo>
                  <a:lnTo>
                    <a:pt x="415572" y="537668"/>
                  </a:lnTo>
                  <a:lnTo>
                    <a:pt x="452880" y="514514"/>
                  </a:lnTo>
                  <a:lnTo>
                    <a:pt x="486055" y="486055"/>
                  </a:lnTo>
                  <a:lnTo>
                    <a:pt x="514514" y="452880"/>
                  </a:lnTo>
                  <a:lnTo>
                    <a:pt x="537668" y="415572"/>
                  </a:lnTo>
                  <a:lnTo>
                    <a:pt x="554933" y="374720"/>
                  </a:lnTo>
                  <a:lnTo>
                    <a:pt x="565722" y="330908"/>
                  </a:lnTo>
                  <a:lnTo>
                    <a:pt x="569448" y="284724"/>
                  </a:lnTo>
                  <a:lnTo>
                    <a:pt x="565722" y="238539"/>
                  </a:lnTo>
                  <a:lnTo>
                    <a:pt x="554933" y="194728"/>
                  </a:lnTo>
                  <a:lnTo>
                    <a:pt x="537668" y="153875"/>
                  </a:lnTo>
                  <a:lnTo>
                    <a:pt x="514514" y="116568"/>
                  </a:lnTo>
                  <a:lnTo>
                    <a:pt x="486055" y="83392"/>
                  </a:lnTo>
                  <a:lnTo>
                    <a:pt x="452880" y="54934"/>
                  </a:lnTo>
                  <a:lnTo>
                    <a:pt x="415572" y="31779"/>
                  </a:lnTo>
                  <a:lnTo>
                    <a:pt x="374720" y="14515"/>
                  </a:lnTo>
                  <a:lnTo>
                    <a:pt x="330908" y="3726"/>
                  </a:lnTo>
                  <a:lnTo>
                    <a:pt x="284724" y="0"/>
                  </a:lnTo>
                  <a:close/>
                </a:path>
              </a:pathLst>
            </a:custGeom>
            <a:solidFill>
              <a:srgbClr val="283984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59DC8184-987D-7CF4-9186-5D2AF048ED93}"/>
                </a:ext>
              </a:extLst>
            </p:cNvPr>
            <p:cNvSpPr/>
            <p:nvPr/>
          </p:nvSpPr>
          <p:spPr>
            <a:xfrm>
              <a:off x="8369781" y="3420733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4" h="268604">
                  <a:moveTo>
                    <a:pt x="134299" y="0"/>
                  </a:moveTo>
                  <a:lnTo>
                    <a:pt x="91848" y="6846"/>
                  </a:lnTo>
                  <a:lnTo>
                    <a:pt x="54982" y="25910"/>
                  </a:lnTo>
                  <a:lnTo>
                    <a:pt x="25910" y="54982"/>
                  </a:lnTo>
                  <a:lnTo>
                    <a:pt x="6846" y="91848"/>
                  </a:lnTo>
                  <a:lnTo>
                    <a:pt x="0" y="134299"/>
                  </a:lnTo>
                  <a:lnTo>
                    <a:pt x="6846" y="176750"/>
                  </a:lnTo>
                  <a:lnTo>
                    <a:pt x="25910" y="213616"/>
                  </a:lnTo>
                  <a:lnTo>
                    <a:pt x="54982" y="242688"/>
                  </a:lnTo>
                  <a:lnTo>
                    <a:pt x="91848" y="261752"/>
                  </a:lnTo>
                  <a:lnTo>
                    <a:pt x="134299" y="268599"/>
                  </a:lnTo>
                  <a:lnTo>
                    <a:pt x="176746" y="261752"/>
                  </a:lnTo>
                  <a:lnTo>
                    <a:pt x="213612" y="242688"/>
                  </a:lnTo>
                  <a:lnTo>
                    <a:pt x="242685" y="213616"/>
                  </a:lnTo>
                  <a:lnTo>
                    <a:pt x="261751" y="176750"/>
                  </a:lnTo>
                  <a:lnTo>
                    <a:pt x="268599" y="134299"/>
                  </a:lnTo>
                  <a:lnTo>
                    <a:pt x="261751" y="91848"/>
                  </a:lnTo>
                  <a:lnTo>
                    <a:pt x="242685" y="54982"/>
                  </a:lnTo>
                  <a:lnTo>
                    <a:pt x="213612" y="25910"/>
                  </a:lnTo>
                  <a:lnTo>
                    <a:pt x="176746" y="6846"/>
                  </a:lnTo>
                  <a:lnTo>
                    <a:pt x="134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82B2E946-1011-AD40-A13B-AEFE2E027C8E}"/>
                </a:ext>
              </a:extLst>
            </p:cNvPr>
            <p:cNvSpPr/>
            <p:nvPr/>
          </p:nvSpPr>
          <p:spPr>
            <a:xfrm>
              <a:off x="11624078" y="3270308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5" h="569595">
                  <a:moveTo>
                    <a:pt x="284724" y="0"/>
                  </a:moveTo>
                  <a:lnTo>
                    <a:pt x="238542" y="3726"/>
                  </a:lnTo>
                  <a:lnTo>
                    <a:pt x="194732" y="14515"/>
                  </a:lnTo>
                  <a:lnTo>
                    <a:pt x="153880" y="31779"/>
                  </a:lnTo>
                  <a:lnTo>
                    <a:pt x="116573" y="54934"/>
                  </a:lnTo>
                  <a:lnTo>
                    <a:pt x="83396" y="83392"/>
                  </a:lnTo>
                  <a:lnTo>
                    <a:pt x="54937" y="116568"/>
                  </a:lnTo>
                  <a:lnTo>
                    <a:pt x="31781" y="153875"/>
                  </a:lnTo>
                  <a:lnTo>
                    <a:pt x="14516" y="194728"/>
                  </a:lnTo>
                  <a:lnTo>
                    <a:pt x="3726" y="238539"/>
                  </a:lnTo>
                  <a:lnTo>
                    <a:pt x="0" y="284724"/>
                  </a:lnTo>
                  <a:lnTo>
                    <a:pt x="3726" y="330908"/>
                  </a:lnTo>
                  <a:lnTo>
                    <a:pt x="14516" y="374720"/>
                  </a:lnTo>
                  <a:lnTo>
                    <a:pt x="31781" y="415572"/>
                  </a:lnTo>
                  <a:lnTo>
                    <a:pt x="54937" y="452880"/>
                  </a:lnTo>
                  <a:lnTo>
                    <a:pt x="83396" y="486055"/>
                  </a:lnTo>
                  <a:lnTo>
                    <a:pt x="116573" y="514514"/>
                  </a:lnTo>
                  <a:lnTo>
                    <a:pt x="153880" y="537668"/>
                  </a:lnTo>
                  <a:lnTo>
                    <a:pt x="194732" y="554933"/>
                  </a:lnTo>
                  <a:lnTo>
                    <a:pt x="238542" y="565722"/>
                  </a:lnTo>
                  <a:lnTo>
                    <a:pt x="284724" y="569448"/>
                  </a:lnTo>
                  <a:lnTo>
                    <a:pt x="330908" y="565722"/>
                  </a:lnTo>
                  <a:lnTo>
                    <a:pt x="374720" y="554933"/>
                  </a:lnTo>
                  <a:lnTo>
                    <a:pt x="415572" y="537668"/>
                  </a:lnTo>
                  <a:lnTo>
                    <a:pt x="452880" y="514514"/>
                  </a:lnTo>
                  <a:lnTo>
                    <a:pt x="486055" y="486055"/>
                  </a:lnTo>
                  <a:lnTo>
                    <a:pt x="514514" y="452880"/>
                  </a:lnTo>
                  <a:lnTo>
                    <a:pt x="537668" y="415572"/>
                  </a:lnTo>
                  <a:lnTo>
                    <a:pt x="554933" y="374720"/>
                  </a:lnTo>
                  <a:lnTo>
                    <a:pt x="565722" y="330908"/>
                  </a:lnTo>
                  <a:lnTo>
                    <a:pt x="569448" y="284724"/>
                  </a:lnTo>
                  <a:lnTo>
                    <a:pt x="565722" y="238539"/>
                  </a:lnTo>
                  <a:lnTo>
                    <a:pt x="554933" y="194728"/>
                  </a:lnTo>
                  <a:lnTo>
                    <a:pt x="537668" y="153875"/>
                  </a:lnTo>
                  <a:lnTo>
                    <a:pt x="514514" y="116568"/>
                  </a:lnTo>
                  <a:lnTo>
                    <a:pt x="486055" y="83392"/>
                  </a:lnTo>
                  <a:lnTo>
                    <a:pt x="452880" y="54934"/>
                  </a:lnTo>
                  <a:lnTo>
                    <a:pt x="415572" y="31779"/>
                  </a:lnTo>
                  <a:lnTo>
                    <a:pt x="374720" y="14515"/>
                  </a:lnTo>
                  <a:lnTo>
                    <a:pt x="330908" y="3726"/>
                  </a:lnTo>
                  <a:lnTo>
                    <a:pt x="284724" y="0"/>
                  </a:lnTo>
                  <a:close/>
                </a:path>
              </a:pathLst>
            </a:custGeom>
            <a:solidFill>
              <a:srgbClr val="283984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7FEDA5AB-FB35-97B8-6879-71843F621E77}"/>
                </a:ext>
              </a:extLst>
            </p:cNvPr>
            <p:cNvSpPr/>
            <p:nvPr/>
          </p:nvSpPr>
          <p:spPr>
            <a:xfrm>
              <a:off x="11774509" y="3420733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4" h="268604">
                  <a:moveTo>
                    <a:pt x="134299" y="0"/>
                  </a:moveTo>
                  <a:lnTo>
                    <a:pt x="91848" y="6846"/>
                  </a:lnTo>
                  <a:lnTo>
                    <a:pt x="54982" y="25910"/>
                  </a:lnTo>
                  <a:lnTo>
                    <a:pt x="25910" y="54982"/>
                  </a:lnTo>
                  <a:lnTo>
                    <a:pt x="6846" y="91848"/>
                  </a:lnTo>
                  <a:lnTo>
                    <a:pt x="0" y="134299"/>
                  </a:lnTo>
                  <a:lnTo>
                    <a:pt x="6846" y="176750"/>
                  </a:lnTo>
                  <a:lnTo>
                    <a:pt x="25910" y="213616"/>
                  </a:lnTo>
                  <a:lnTo>
                    <a:pt x="54982" y="242688"/>
                  </a:lnTo>
                  <a:lnTo>
                    <a:pt x="91848" y="261752"/>
                  </a:lnTo>
                  <a:lnTo>
                    <a:pt x="134299" y="268599"/>
                  </a:lnTo>
                  <a:lnTo>
                    <a:pt x="176746" y="261752"/>
                  </a:lnTo>
                  <a:lnTo>
                    <a:pt x="213612" y="242688"/>
                  </a:lnTo>
                  <a:lnTo>
                    <a:pt x="242685" y="213616"/>
                  </a:lnTo>
                  <a:lnTo>
                    <a:pt x="261751" y="176750"/>
                  </a:lnTo>
                  <a:lnTo>
                    <a:pt x="268599" y="134299"/>
                  </a:lnTo>
                  <a:lnTo>
                    <a:pt x="261751" y="91848"/>
                  </a:lnTo>
                  <a:lnTo>
                    <a:pt x="242685" y="54982"/>
                  </a:lnTo>
                  <a:lnTo>
                    <a:pt x="213612" y="25910"/>
                  </a:lnTo>
                  <a:lnTo>
                    <a:pt x="176746" y="6846"/>
                  </a:lnTo>
                  <a:lnTo>
                    <a:pt x="134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36101A7C-00D4-4F3A-C599-21C9FE69B068}"/>
                </a:ext>
              </a:extLst>
            </p:cNvPr>
            <p:cNvSpPr/>
            <p:nvPr/>
          </p:nvSpPr>
          <p:spPr>
            <a:xfrm>
              <a:off x="15028805" y="3270308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4" h="569595">
                  <a:moveTo>
                    <a:pt x="284724" y="0"/>
                  </a:moveTo>
                  <a:lnTo>
                    <a:pt x="238542" y="3726"/>
                  </a:lnTo>
                  <a:lnTo>
                    <a:pt x="194732" y="14515"/>
                  </a:lnTo>
                  <a:lnTo>
                    <a:pt x="153880" y="31779"/>
                  </a:lnTo>
                  <a:lnTo>
                    <a:pt x="116573" y="54934"/>
                  </a:lnTo>
                  <a:lnTo>
                    <a:pt x="83396" y="83392"/>
                  </a:lnTo>
                  <a:lnTo>
                    <a:pt x="54937" y="116568"/>
                  </a:lnTo>
                  <a:lnTo>
                    <a:pt x="31781" y="153875"/>
                  </a:lnTo>
                  <a:lnTo>
                    <a:pt x="14516" y="194728"/>
                  </a:lnTo>
                  <a:lnTo>
                    <a:pt x="3726" y="238539"/>
                  </a:lnTo>
                  <a:lnTo>
                    <a:pt x="0" y="284724"/>
                  </a:lnTo>
                  <a:lnTo>
                    <a:pt x="3726" y="330908"/>
                  </a:lnTo>
                  <a:lnTo>
                    <a:pt x="14516" y="374720"/>
                  </a:lnTo>
                  <a:lnTo>
                    <a:pt x="31781" y="415572"/>
                  </a:lnTo>
                  <a:lnTo>
                    <a:pt x="54937" y="452880"/>
                  </a:lnTo>
                  <a:lnTo>
                    <a:pt x="83396" y="486055"/>
                  </a:lnTo>
                  <a:lnTo>
                    <a:pt x="116573" y="514514"/>
                  </a:lnTo>
                  <a:lnTo>
                    <a:pt x="153880" y="537668"/>
                  </a:lnTo>
                  <a:lnTo>
                    <a:pt x="194732" y="554933"/>
                  </a:lnTo>
                  <a:lnTo>
                    <a:pt x="238542" y="565722"/>
                  </a:lnTo>
                  <a:lnTo>
                    <a:pt x="284724" y="569448"/>
                  </a:lnTo>
                  <a:lnTo>
                    <a:pt x="330908" y="565722"/>
                  </a:lnTo>
                  <a:lnTo>
                    <a:pt x="374720" y="554933"/>
                  </a:lnTo>
                  <a:lnTo>
                    <a:pt x="415572" y="537668"/>
                  </a:lnTo>
                  <a:lnTo>
                    <a:pt x="452880" y="514514"/>
                  </a:lnTo>
                  <a:lnTo>
                    <a:pt x="486055" y="486055"/>
                  </a:lnTo>
                  <a:lnTo>
                    <a:pt x="514514" y="452880"/>
                  </a:lnTo>
                  <a:lnTo>
                    <a:pt x="537668" y="415572"/>
                  </a:lnTo>
                  <a:lnTo>
                    <a:pt x="554933" y="374720"/>
                  </a:lnTo>
                  <a:lnTo>
                    <a:pt x="565722" y="330908"/>
                  </a:lnTo>
                  <a:lnTo>
                    <a:pt x="569448" y="284724"/>
                  </a:lnTo>
                  <a:lnTo>
                    <a:pt x="565722" y="238539"/>
                  </a:lnTo>
                  <a:lnTo>
                    <a:pt x="554933" y="194728"/>
                  </a:lnTo>
                  <a:lnTo>
                    <a:pt x="537668" y="153875"/>
                  </a:lnTo>
                  <a:lnTo>
                    <a:pt x="514514" y="116568"/>
                  </a:lnTo>
                  <a:lnTo>
                    <a:pt x="486055" y="83392"/>
                  </a:lnTo>
                  <a:lnTo>
                    <a:pt x="452880" y="54934"/>
                  </a:lnTo>
                  <a:lnTo>
                    <a:pt x="415572" y="31779"/>
                  </a:lnTo>
                  <a:lnTo>
                    <a:pt x="374720" y="14515"/>
                  </a:lnTo>
                  <a:lnTo>
                    <a:pt x="330908" y="3726"/>
                  </a:lnTo>
                  <a:lnTo>
                    <a:pt x="284724" y="0"/>
                  </a:lnTo>
                  <a:close/>
                </a:path>
              </a:pathLst>
            </a:custGeom>
            <a:solidFill>
              <a:srgbClr val="283984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6AD0AA9A-7814-FB94-6010-A0A2BBAA9C03}"/>
                </a:ext>
              </a:extLst>
            </p:cNvPr>
            <p:cNvSpPr/>
            <p:nvPr/>
          </p:nvSpPr>
          <p:spPr>
            <a:xfrm>
              <a:off x="15179235" y="3420733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5" h="268604">
                  <a:moveTo>
                    <a:pt x="134299" y="0"/>
                  </a:moveTo>
                  <a:lnTo>
                    <a:pt x="91848" y="6846"/>
                  </a:lnTo>
                  <a:lnTo>
                    <a:pt x="54982" y="25910"/>
                  </a:lnTo>
                  <a:lnTo>
                    <a:pt x="25910" y="54982"/>
                  </a:lnTo>
                  <a:lnTo>
                    <a:pt x="6846" y="91848"/>
                  </a:lnTo>
                  <a:lnTo>
                    <a:pt x="0" y="134299"/>
                  </a:lnTo>
                  <a:lnTo>
                    <a:pt x="6846" y="176750"/>
                  </a:lnTo>
                  <a:lnTo>
                    <a:pt x="25910" y="213616"/>
                  </a:lnTo>
                  <a:lnTo>
                    <a:pt x="54982" y="242688"/>
                  </a:lnTo>
                  <a:lnTo>
                    <a:pt x="91848" y="261752"/>
                  </a:lnTo>
                  <a:lnTo>
                    <a:pt x="134299" y="268599"/>
                  </a:lnTo>
                  <a:lnTo>
                    <a:pt x="176746" y="261752"/>
                  </a:lnTo>
                  <a:lnTo>
                    <a:pt x="213612" y="242688"/>
                  </a:lnTo>
                  <a:lnTo>
                    <a:pt x="242685" y="213616"/>
                  </a:lnTo>
                  <a:lnTo>
                    <a:pt x="261751" y="176750"/>
                  </a:lnTo>
                  <a:lnTo>
                    <a:pt x="268599" y="134299"/>
                  </a:lnTo>
                  <a:lnTo>
                    <a:pt x="261751" y="91848"/>
                  </a:lnTo>
                  <a:lnTo>
                    <a:pt x="242685" y="54982"/>
                  </a:lnTo>
                  <a:lnTo>
                    <a:pt x="213612" y="25910"/>
                  </a:lnTo>
                  <a:lnTo>
                    <a:pt x="176746" y="6846"/>
                  </a:lnTo>
                  <a:lnTo>
                    <a:pt x="1342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78"/>
              <a:endParaRPr sz="900" kern="0">
                <a:solidFill>
                  <a:sysClr val="windowText" lastClr="00000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2" name="object 21">
            <a:extLst>
              <a:ext uri="{FF2B5EF4-FFF2-40B4-BE49-F238E27FC236}">
                <a16:creationId xmlns:a16="http://schemas.microsoft.com/office/drawing/2014/main" id="{B109D05D-4EED-DB1B-27C3-8FA234655B04}"/>
              </a:ext>
            </a:extLst>
          </p:cNvPr>
          <p:cNvSpPr txBox="1"/>
          <p:nvPr/>
        </p:nvSpPr>
        <p:spPr>
          <a:xfrm>
            <a:off x="983153" y="1813208"/>
            <a:ext cx="1518695" cy="902869"/>
          </a:xfrm>
          <a:prstGeom prst="rect">
            <a:avLst/>
          </a:prstGeom>
        </p:spPr>
        <p:txBody>
          <a:bodyPr vert="horz" wrap="square" lIns="0" tIns="101657" rIns="0" bIns="0" rtlCol="0">
            <a:spAutoFit/>
          </a:bodyPr>
          <a:lstStyle/>
          <a:p>
            <a:pPr defTabSz="554478">
              <a:spcBef>
                <a:spcPts val="800"/>
              </a:spcBef>
            </a:pPr>
            <a:r>
              <a:rPr lang="ru-RU" sz="1100" b="1" kern="0" spc="-7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ИНВЕНТАРИЗАЦИЯ</a:t>
            </a:r>
            <a:endParaRPr lang="ru-RU" sz="11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  <a:p>
            <a:pPr defTabSz="554478">
              <a:spcBef>
                <a:spcPts val="552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функции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defTabSz="554478">
              <a:buFontTx/>
              <a:buChar char="•"/>
              <a:tabLst>
                <a:tab pos="137849" algn="l"/>
              </a:tabLst>
            </a:pPr>
            <a:r>
              <a:rPr sz="1200" kern="0" spc="2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процессы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defTabSz="554478"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штатные</a:t>
            </a:r>
            <a:r>
              <a:rPr sz="1200" kern="0" spc="-121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 </a:t>
            </a: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единицы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7CAED6A7-7789-2EB5-3067-C2F5F22CF203}"/>
              </a:ext>
            </a:extLst>
          </p:cNvPr>
          <p:cNvSpPr txBox="1"/>
          <p:nvPr/>
        </p:nvSpPr>
        <p:spPr>
          <a:xfrm>
            <a:off x="3047779" y="1813207"/>
            <a:ext cx="1711727" cy="1113183"/>
          </a:xfrm>
          <a:prstGeom prst="rect">
            <a:avLst/>
          </a:prstGeom>
        </p:spPr>
        <p:txBody>
          <a:bodyPr vert="horz" wrap="square" lIns="0" tIns="101657" rIns="0" bIns="0" rtlCol="0">
            <a:spAutoFit/>
          </a:bodyPr>
          <a:lstStyle/>
          <a:p>
            <a:pPr defTabSz="554478">
              <a:spcBef>
                <a:spcPts val="800"/>
              </a:spcBef>
            </a:pPr>
            <a:r>
              <a:rPr lang="ru-RU" sz="1100" b="1" kern="0" spc="-7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НОРМИРОВАНИЕ</a:t>
            </a:r>
            <a:endParaRPr lang="ru-RU" sz="11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  <a:p>
            <a:pPr defTabSz="554478">
              <a:spcBef>
                <a:spcPts val="552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нагрузка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defTabSz="554478">
              <a:buFontTx/>
              <a:buChar char="•"/>
              <a:tabLst>
                <a:tab pos="137849" algn="l"/>
              </a:tabLst>
            </a:pPr>
            <a:r>
              <a:rPr sz="1200" kern="0" spc="-12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роли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marR="314589" defTabSz="554478">
              <a:spcBef>
                <a:spcPts val="191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продукт деятельности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ED210293-E8E9-352B-D509-5C79E28EE222}"/>
              </a:ext>
            </a:extLst>
          </p:cNvPr>
          <p:cNvSpPr txBox="1"/>
          <p:nvPr/>
        </p:nvSpPr>
        <p:spPr>
          <a:xfrm>
            <a:off x="5112409" y="1813208"/>
            <a:ext cx="1648715" cy="1113183"/>
          </a:xfrm>
          <a:prstGeom prst="rect">
            <a:avLst/>
          </a:prstGeom>
        </p:spPr>
        <p:txBody>
          <a:bodyPr vert="horz" wrap="square" lIns="0" tIns="101657" rIns="0" bIns="0" rtlCol="0">
            <a:spAutoFit/>
          </a:bodyPr>
          <a:lstStyle/>
          <a:p>
            <a:pPr defTabSz="554478">
              <a:spcBef>
                <a:spcPts val="800"/>
              </a:spcBef>
            </a:pPr>
            <a:r>
              <a:rPr lang="ru-RU" sz="1100" b="1" kern="0" spc="-7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ОПТИМИЗАЦИЯ</a:t>
            </a:r>
            <a:endParaRPr lang="ru-RU" sz="11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  <a:p>
            <a:pPr defTabSz="554478">
              <a:spcBef>
                <a:spcPts val="552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дубли</a:t>
            </a:r>
            <a:endParaRPr sz="1200" kern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defTabSz="554478"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согласования</a:t>
            </a:r>
            <a:endParaRPr sz="1200" kern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marR="120137" defTabSz="554478">
              <a:spcBef>
                <a:spcPts val="191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параллельные </a:t>
            </a:r>
            <a:r>
              <a:rPr sz="1200" kern="0" spc="2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процессы</a:t>
            </a:r>
            <a:endParaRPr sz="1200" kern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pic>
        <p:nvPicPr>
          <p:cNvPr id="25" name="object 26">
            <a:extLst>
              <a:ext uri="{FF2B5EF4-FFF2-40B4-BE49-F238E27FC236}">
                <a16:creationId xmlns:a16="http://schemas.microsoft.com/office/drawing/2014/main" id="{ACDE5DD9-B576-CD82-B87E-B070F383C2B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9278" y="1948521"/>
            <a:ext cx="1839497" cy="1247209"/>
          </a:xfrm>
          <a:prstGeom prst="rect">
            <a:avLst/>
          </a:prstGeom>
        </p:spPr>
      </p:pic>
      <p:sp>
        <p:nvSpPr>
          <p:cNvPr id="26" name="object 27">
            <a:extLst>
              <a:ext uri="{FF2B5EF4-FFF2-40B4-BE49-F238E27FC236}">
                <a16:creationId xmlns:a16="http://schemas.microsoft.com/office/drawing/2014/main" id="{A3B4D3E4-F9F9-F381-7824-E2BD1442F827}"/>
              </a:ext>
            </a:extLst>
          </p:cNvPr>
          <p:cNvSpPr txBox="1"/>
          <p:nvPr/>
        </p:nvSpPr>
        <p:spPr>
          <a:xfrm>
            <a:off x="7177037" y="1904567"/>
            <a:ext cx="1711738" cy="118680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R="3081" defTabSz="554478">
              <a:spcBef>
                <a:spcPts val="55"/>
              </a:spcBef>
            </a:pPr>
            <a:r>
              <a:rPr lang="ru-RU" sz="1100" b="1" kern="0" spc="-15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РАСПРЕДЕЛЕНИЕ </a:t>
            </a:r>
            <a:r>
              <a:rPr lang="ru-RU" sz="1100" b="1" kern="0" spc="31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ФОТ</a:t>
            </a:r>
            <a:endParaRPr lang="ru-RU" sz="11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  <a:p>
            <a:pPr defTabSz="554478">
              <a:spcBef>
                <a:spcPts val="552"/>
              </a:spcBef>
              <a:buFontTx/>
              <a:buChar char="•"/>
              <a:tabLst>
                <a:tab pos="137849" algn="l"/>
              </a:tabLst>
            </a:pPr>
            <a:r>
              <a:rPr sz="1200" kern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ядро</a:t>
            </a:r>
            <a:r>
              <a:rPr sz="1200" kern="0" spc="-76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 </a:t>
            </a: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персонала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marR="217556" defTabSz="554478">
              <a:spcBef>
                <a:spcPts val="191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фикс./ результативная части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pic>
        <p:nvPicPr>
          <p:cNvPr id="27" name="object 28">
            <a:extLst>
              <a:ext uri="{FF2B5EF4-FFF2-40B4-BE49-F238E27FC236}">
                <a16:creationId xmlns:a16="http://schemas.microsoft.com/office/drawing/2014/main" id="{77EBFD6D-98D0-8931-A535-1105369AB2E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13913" y="1948521"/>
            <a:ext cx="2064633" cy="1521571"/>
          </a:xfrm>
          <a:prstGeom prst="rect">
            <a:avLst/>
          </a:prstGeom>
        </p:spPr>
      </p:pic>
      <p:sp>
        <p:nvSpPr>
          <p:cNvPr id="28" name="object 29">
            <a:extLst>
              <a:ext uri="{FF2B5EF4-FFF2-40B4-BE49-F238E27FC236}">
                <a16:creationId xmlns:a16="http://schemas.microsoft.com/office/drawing/2014/main" id="{871A15C5-1E52-8DCB-D493-BFBB5089892E}"/>
              </a:ext>
            </a:extLst>
          </p:cNvPr>
          <p:cNvSpPr txBox="1"/>
          <p:nvPr/>
        </p:nvSpPr>
        <p:spPr>
          <a:xfrm>
            <a:off x="9241670" y="1813208"/>
            <a:ext cx="1936876" cy="1518422"/>
          </a:xfrm>
          <a:prstGeom prst="rect">
            <a:avLst/>
          </a:prstGeom>
        </p:spPr>
        <p:txBody>
          <a:bodyPr vert="horz" wrap="square" lIns="0" tIns="101657" rIns="0" bIns="0" rtlCol="0">
            <a:spAutoFit/>
          </a:bodyPr>
          <a:lstStyle/>
          <a:p>
            <a:pPr defTabSz="554478">
              <a:spcBef>
                <a:spcPts val="800"/>
              </a:spcBef>
            </a:pPr>
            <a:r>
              <a:rPr lang="ru-RU" sz="1100" b="1" kern="0" spc="-7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РЕЗУЛЬТАТЫ / ЭФФЕКТЫ</a:t>
            </a:r>
            <a:endParaRPr lang="ru-RU" sz="11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  <a:p>
            <a:pPr defTabSz="554478">
              <a:spcBef>
                <a:spcPts val="552"/>
              </a:spcBef>
              <a:buFontTx/>
              <a:buChar char="•"/>
              <a:tabLst>
                <a:tab pos="137849" algn="l"/>
              </a:tabLst>
            </a:pPr>
            <a:r>
              <a:rPr sz="1200" kern="0" spc="-15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KPI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marR="305734" defTabSz="554478">
              <a:spcBef>
                <a:spcPts val="191"/>
              </a:spcBef>
              <a:buFontTx/>
              <a:buChar char="•"/>
              <a:tabLst>
                <a:tab pos="137849" algn="l"/>
              </a:tabLst>
            </a:pP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стоимость результата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  <a:p>
            <a:pPr marR="3081" defTabSz="554478">
              <a:spcBef>
                <a:spcPts val="176"/>
              </a:spcBef>
              <a:buFontTx/>
              <a:buChar char="•"/>
              <a:tabLst>
                <a:tab pos="137849" algn="l"/>
              </a:tabLst>
            </a:pPr>
            <a:r>
              <a:rPr lang="ru-RU"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эффективность</a:t>
            </a:r>
            <a:r>
              <a:rPr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 </a:t>
            </a:r>
            <a:endParaRPr lang="ru-RU" sz="1200" kern="0" spc="-7" dirty="0">
              <a:solidFill>
                <a:srgbClr val="5E5E5E"/>
              </a:solidFill>
              <a:latin typeface="Montserrat" panose="00000500000000000000" pitchFamily="2" charset="-52"/>
              <a:cs typeface="Tahoma"/>
            </a:endParaRPr>
          </a:p>
          <a:p>
            <a:pPr marR="3081" defTabSz="554478">
              <a:spcBef>
                <a:spcPts val="176"/>
              </a:spcBef>
              <a:tabLst>
                <a:tab pos="137849" algn="l"/>
              </a:tabLst>
            </a:pPr>
            <a:r>
              <a:rPr lang="ru-RU" sz="12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проектов </a:t>
            </a:r>
            <a:r>
              <a:rPr lang="ru-RU" sz="1200" kern="0" spc="-7" dirty="0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и программ</a:t>
            </a:r>
            <a:endParaRPr sz="12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sp>
        <p:nvSpPr>
          <p:cNvPr id="31" name="object 21">
            <a:extLst>
              <a:ext uri="{FF2B5EF4-FFF2-40B4-BE49-F238E27FC236}">
                <a16:creationId xmlns:a16="http://schemas.microsoft.com/office/drawing/2014/main" id="{C0F52FD2-7704-16CA-7CD3-B32FE91BB5EE}"/>
              </a:ext>
            </a:extLst>
          </p:cNvPr>
          <p:cNvSpPr txBox="1"/>
          <p:nvPr/>
        </p:nvSpPr>
        <p:spPr>
          <a:xfrm>
            <a:off x="1930400" y="3354049"/>
            <a:ext cx="7895771" cy="318093"/>
          </a:xfrm>
          <a:prstGeom prst="rect">
            <a:avLst/>
          </a:prstGeom>
        </p:spPr>
        <p:txBody>
          <a:bodyPr vert="horz" wrap="square" lIns="0" tIns="101657" rIns="0" bIns="0" rtlCol="0">
            <a:spAutoFit/>
          </a:bodyPr>
          <a:lstStyle/>
          <a:p>
            <a:pPr algn="ctr" defTabSz="554478">
              <a:spcBef>
                <a:spcPts val="800"/>
              </a:spcBef>
            </a:pPr>
            <a:r>
              <a:rPr lang="ru-RU" sz="1400" b="1" kern="0" spc="-7">
                <a:solidFill>
                  <a:sysClr val="windowText" lastClr="000000"/>
                </a:solidFill>
                <a:latin typeface="Montserrat" panose="00000500000000000000" pitchFamily="2" charset="-52"/>
                <a:cs typeface="Trebuchet MS"/>
              </a:rPr>
              <a:t>МОНИТОРИНГ</a:t>
            </a:r>
            <a:endParaRPr lang="ru-RU" sz="1400" kern="0">
              <a:solidFill>
                <a:sysClr val="windowText" lastClr="000000"/>
              </a:solidFill>
              <a:latin typeface="Montserrat" panose="00000500000000000000" pitchFamily="2" charset="-52"/>
              <a:cs typeface="Trebuchet MS"/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71DF94E8-2ECC-0C3A-DC02-88B9EE51435D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Text 0">
            <a:extLst>
              <a:ext uri="{FF2B5EF4-FFF2-40B4-BE49-F238E27FC236}">
                <a16:creationId xmlns:a16="http://schemas.microsoft.com/office/drawing/2014/main" id="{B5C611D5-385E-6113-F0E0-708107F4FA6B}"/>
              </a:ext>
            </a:extLst>
          </p:cNvPr>
          <p:cNvSpPr/>
          <p:nvPr/>
        </p:nvSpPr>
        <p:spPr>
          <a:xfrm>
            <a:off x="473893" y="239151"/>
            <a:ext cx="11183113" cy="50292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ru-RU" sz="24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Ключевые управленческие решения для повышения производительности труда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7E5CC3C-A1AB-2477-885B-14B4942EDE04}"/>
              </a:ext>
            </a:extLst>
          </p:cNvPr>
          <p:cNvSpPr txBox="1"/>
          <p:nvPr/>
        </p:nvSpPr>
        <p:spPr>
          <a:xfrm>
            <a:off x="432854" y="1111647"/>
            <a:ext cx="111831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4478">
              <a:spcBef>
                <a:spcPts val="59"/>
              </a:spcBef>
            </a:pPr>
            <a:r>
              <a:rPr lang="ru-RU" sz="1400" kern="0" spc="-8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КАЖДЫЙ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59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БЛОК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8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ДОЛЖЕН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107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БЫТЬ</a:t>
            </a:r>
            <a:r>
              <a:rPr lang="ru-RU" sz="1400" kern="0" spc="-39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95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ЗАКРЕПЛЕН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7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РЕГЛАМЕНТОМ,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64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ДАННЫМИ</a:t>
            </a:r>
            <a:r>
              <a:rPr lang="ru-RU" sz="1400" kern="0" spc="-39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И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85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ОТВЕТСТВЕННЫМ</a:t>
            </a:r>
            <a:r>
              <a:rPr lang="ru-RU" sz="1400" kern="0" spc="-43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97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ВЛАДЕЛЬЦЕМ</a:t>
            </a:r>
            <a:r>
              <a:rPr lang="ru-RU" sz="1400" kern="0" spc="-39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400" kern="0" spc="-7" dirty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ПРОЦЕССА</a:t>
            </a:r>
            <a:endParaRPr lang="ru-RU" sz="14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Microsoft Sans Serif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56B5BD-5A09-4944-A4A8-14C5C7AA1525}"/>
              </a:ext>
            </a:extLst>
          </p:cNvPr>
          <p:cNvSpPr txBox="1"/>
          <p:nvPr/>
        </p:nvSpPr>
        <p:spPr>
          <a:xfrm>
            <a:off x="2179935" y="3510813"/>
            <a:ext cx="7808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54478">
              <a:spcBef>
                <a:spcPts val="552"/>
              </a:spcBef>
              <a:tabLst>
                <a:tab pos="137849" algn="l"/>
              </a:tabLst>
            </a:pPr>
            <a:r>
              <a:rPr lang="ru-RU" sz="16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контроль </a:t>
            </a:r>
            <a:r>
              <a:rPr lang="ru-RU" sz="3200" b="1" kern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·</a:t>
            </a:r>
            <a:r>
              <a:rPr lang="ru-RU" kern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 </a:t>
            </a:r>
            <a:r>
              <a:rPr lang="ru-RU" sz="16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верификация </a:t>
            </a:r>
            <a:r>
              <a:rPr lang="ru-RU" sz="3200" b="1" kern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·</a:t>
            </a:r>
            <a:r>
              <a:rPr lang="ru-RU" b="1" kern="0">
                <a:solidFill>
                  <a:srgbClr val="5E5E5E"/>
                </a:solidFill>
                <a:latin typeface="Montserrat" panose="00000500000000000000" pitchFamily="2" charset="-52"/>
                <a:cs typeface="Microsoft Sans Serif"/>
              </a:rPr>
              <a:t> </a:t>
            </a:r>
            <a:r>
              <a:rPr lang="ru-RU" sz="1600" kern="0" spc="-7">
                <a:solidFill>
                  <a:srgbClr val="5E5E5E"/>
                </a:solidFill>
                <a:latin typeface="Montserrat" panose="00000500000000000000" pitchFamily="2" charset="-52"/>
                <a:cs typeface="Tahoma"/>
              </a:rPr>
              <a:t>оценка процессов</a:t>
            </a:r>
            <a:endParaRPr lang="ru-RU" sz="1600" kern="0" dirty="0">
              <a:solidFill>
                <a:sysClr val="windowText" lastClr="000000"/>
              </a:solidFill>
              <a:latin typeface="Montserrat" panose="00000500000000000000" pitchFamily="2" charset="-52"/>
              <a:cs typeface="Tahoma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20BBD0D8-1314-DA9B-33D8-83D533C220EE}"/>
              </a:ext>
            </a:extLst>
          </p:cNvPr>
          <p:cNvSpPr/>
          <p:nvPr/>
        </p:nvSpPr>
        <p:spPr>
          <a:xfrm>
            <a:off x="1186282" y="4744750"/>
            <a:ext cx="10989740" cy="1851038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РЕСУРСЫ ДОЛЖНЫ БЫТЬ СВЯЗАНЫ С ФУНКЦИЯМИ, ФУНКЦИЯМИ УПРАВЛЯЮТ ЧЕРЕЗ ПРОЦЕССЫ, ПРОЦЕССЫ ДАЮТ ИЗМЕРИМЫЙ РЕЗУЛЬТАТ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  <a:ea typeface="Arial" pitchFamily="34" charset="-122"/>
              <a:cs typeface="Arial" pitchFamily="34" charset="-12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</a:rPr>
              <a:t>ОБЯЗАТЕЛЬНОЕ НАЛИЧИЕ ДЛЯ КАЖДОЙ ФУНКЦИИ: ОТВЕТСТВЕННОГО, ЦИФРОВОЙ СЛЕД, СТОИМОСТЬ И ИЗМЕРИМЫЙ ВКЛАД В РЕЗУЛЬТАТ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</a:rPr>
              <a:t>РЕГУЛЯРНОЕ НАБЛЮДЕНИЕ ЗА ЭКОНОМИЧЕСКИМИ ПАРАМЕТРАМИ ОБРАЗОВАТЕЛЬНЫХ ПРОГРАММ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</a:rPr>
              <a:t>УПРАВЛЕНЧЕСКИЕ РЕШЕНИЯ ДОЛЖНЫ ПРИНИМАТЬСЯ В РЕЖИМЕ РЕАЛЬНОГО ВРЕМЕНИ НА ОСНОВЕ ПРОЗРАЧНОГО И ОПЕРАТИВНОГО УЧЕТА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90504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205BF5-FB5A-E545-C270-8D7A8E5A314E}"/>
              </a:ext>
            </a:extLst>
          </p:cNvPr>
          <p:cNvCxnSpPr>
            <a:stCxn id="24" idx="3"/>
          </p:cNvCxnSpPr>
          <p:nvPr/>
        </p:nvCxnSpPr>
        <p:spPr>
          <a:xfrm>
            <a:off x="6600613" y="1437748"/>
            <a:ext cx="4720532" cy="0"/>
          </a:xfrm>
          <a:prstGeom prst="line">
            <a:avLst/>
          </a:prstGeom>
          <a:noFill/>
          <a:ln w="19050" cap="flat" cmpd="sng" algn="ctr">
            <a:solidFill>
              <a:srgbClr val="4A66AC"/>
            </a:solidFill>
            <a:prstDash val="solid"/>
            <a:miter lim="800000"/>
          </a:ln>
          <a:effectLst/>
        </p:spPr>
      </p:cxnSp>
      <p:sp>
        <p:nvSpPr>
          <p:cNvPr id="21" name="Text 1">
            <a:extLst>
              <a:ext uri="{FF2B5EF4-FFF2-40B4-BE49-F238E27FC236}">
                <a16:creationId xmlns:a16="http://schemas.microsoft.com/office/drawing/2014/main" id="{385ADF4A-9BC4-1C15-4A39-831A1A4EB18B}"/>
              </a:ext>
            </a:extLst>
          </p:cNvPr>
          <p:cNvSpPr/>
          <p:nvPr/>
        </p:nvSpPr>
        <p:spPr>
          <a:xfrm>
            <a:off x="292628" y="232973"/>
            <a:ext cx="11899372" cy="45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/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Commissioner" panose="020B0604020202020204"/>
              </a:rPr>
              <a:t>Потенциал основного персонала </a:t>
            </a:r>
            <a:r>
              <a:rPr lang="ru-RU" sz="2000" b="1" dirty="0">
                <a:solidFill>
                  <a:srgbClr val="02152C"/>
                </a:solidFill>
                <a:latin typeface="Commissioner" panose="020B0604020202020204"/>
              </a:rPr>
              <a:t>—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Commissioner" panose="020B0604020202020204"/>
              </a:rPr>
              <a:t> эффективная модель развития университета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7C5B02-6F7B-1FBF-F0A9-570E7FBC86D0}"/>
              </a:ext>
            </a:extLst>
          </p:cNvPr>
          <p:cNvSpPr/>
          <p:nvPr/>
        </p:nvSpPr>
        <p:spPr>
          <a:xfrm>
            <a:off x="292629" y="976083"/>
            <a:ext cx="3553658" cy="92333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missioner" panose="020B0604020202020204"/>
                <a:ea typeface="+mn-ea"/>
                <a:cs typeface="+mn-cs"/>
              </a:rPr>
              <a:t>ЭКОНОМИЧЕСКАЯ МОДЕЛЬ УПРАВЛЕНИЯ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9318A35-73C3-312F-B118-CC4A9E5BEFB5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>
            <a:off x="3846287" y="1437748"/>
            <a:ext cx="348343" cy="0"/>
          </a:xfrm>
          <a:prstGeom prst="straightConnector1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DF412FF-B4FF-F822-18C3-43EF6E5BD9AC}"/>
              </a:ext>
            </a:extLst>
          </p:cNvPr>
          <p:cNvSpPr/>
          <p:nvPr/>
        </p:nvSpPr>
        <p:spPr>
          <a:xfrm>
            <a:off x="4194630" y="976083"/>
            <a:ext cx="2405983" cy="9233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7F8FA9">
                    <a:lumMod val="50000"/>
                  </a:srgbClr>
                </a:solidFill>
                <a:effectLst/>
                <a:uLnTx/>
                <a:uFillTx/>
                <a:latin typeface="Commissioner" panose="020B0604020202020204"/>
                <a:ea typeface="+mn-ea"/>
                <a:cs typeface="+mn-cs"/>
              </a:rPr>
              <a:t>КАЧЕСТВО НОРМИРОВАНИЯ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124EF5-CC45-A030-7351-1DD5E5ED0134}"/>
              </a:ext>
            </a:extLst>
          </p:cNvPr>
          <p:cNvSpPr/>
          <p:nvPr/>
        </p:nvSpPr>
        <p:spPr>
          <a:xfrm>
            <a:off x="6707297" y="995154"/>
            <a:ext cx="2110613" cy="9233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7F8FA9">
                    <a:lumMod val="50000"/>
                  </a:srgbClr>
                </a:solidFill>
                <a:effectLst/>
                <a:uLnTx/>
                <a:uFillTx/>
                <a:latin typeface="Commissioner" panose="020B0604020202020204"/>
                <a:ea typeface="+mn-ea"/>
                <a:cs typeface="+mn-cs"/>
              </a:rPr>
              <a:t>ПРОЗРАЧНОСТЬ ОПЛАТЫ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844B6D9-1127-D6CC-D207-5EEF8AF8874F}"/>
              </a:ext>
            </a:extLst>
          </p:cNvPr>
          <p:cNvSpPr/>
          <p:nvPr/>
        </p:nvSpPr>
        <p:spPr>
          <a:xfrm>
            <a:off x="8895566" y="995154"/>
            <a:ext cx="2948093" cy="9233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7F8FA9">
                    <a:lumMod val="50000"/>
                  </a:srgbClr>
                </a:solidFill>
                <a:effectLst/>
                <a:uLnTx/>
                <a:uFillTx/>
                <a:latin typeface="Commissioner" panose="020B0604020202020204"/>
                <a:ea typeface="+mn-ea"/>
                <a:cs typeface="+mn-cs"/>
              </a:rPr>
              <a:t>ВОСПРОИЗВОДСТВО КАДРОВОГО ПОТЕНЦИАЛА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858C81-0BD4-180F-4A9C-0E5429E1AA53}"/>
              </a:ext>
            </a:extLst>
          </p:cNvPr>
          <p:cNvSpPr txBox="1"/>
          <p:nvPr/>
        </p:nvSpPr>
        <p:spPr>
          <a:xfrm>
            <a:off x="465793" y="6078573"/>
            <a:ext cx="11022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02152C"/>
                </a:solidFill>
                <a:latin typeface="Commissioner" panose="020B0604020202020204"/>
              </a:rPr>
              <a:t>ЭКОНОМИКА </a:t>
            </a:r>
            <a:r>
              <a:rPr lang="ru-RU" sz="2000" b="1" dirty="0">
                <a:solidFill>
                  <a:srgbClr val="0070C0"/>
                </a:solidFill>
                <a:latin typeface="Commissioner" panose="020B0604020202020204"/>
              </a:rPr>
              <a:t>УНИВЕРСИТЕТА БУДУЩЕГО </a:t>
            </a:r>
            <a:r>
              <a:rPr lang="ru-RU" sz="2000" b="1" dirty="0">
                <a:solidFill>
                  <a:srgbClr val="02152C"/>
                </a:solidFill>
                <a:latin typeface="Commissioner" panose="020B0604020202020204"/>
              </a:rPr>
              <a:t>—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missioner" panose="020B0604020202020204"/>
              </a:rPr>
              <a:t>ЭКОНОМИКА</a:t>
            </a:r>
            <a:r>
              <a:rPr lang="ru-RU" sz="2000" b="1" dirty="0">
                <a:solidFill>
                  <a:srgbClr val="0070C0"/>
                </a:solidFill>
                <a:latin typeface="Commissioner" panose="020B0604020202020204"/>
              </a:rPr>
              <a:t> РЕЗУЛЬТАТОВ</a:t>
            </a:r>
            <a:endParaRPr lang="en-US" sz="2000" b="1" dirty="0">
              <a:solidFill>
                <a:srgbClr val="02152C"/>
              </a:solidFill>
              <a:latin typeface="Commissioner" panose="020B0604020202020204"/>
            </a:endParaRP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B1BB3766-6E44-B554-D7F0-10A571D957A4}"/>
              </a:ext>
            </a:extLst>
          </p:cNvPr>
          <p:cNvSpPr/>
          <p:nvPr/>
        </p:nvSpPr>
        <p:spPr>
          <a:xfrm rot="5400000">
            <a:off x="5890033" y="157221"/>
            <a:ext cx="206102" cy="11487446"/>
          </a:xfrm>
          <a:prstGeom prst="rightBrace">
            <a:avLst>
              <a:gd name="adj1" fmla="val 277877"/>
              <a:gd name="adj2" fmla="val 49864"/>
            </a:avLst>
          </a:prstGeom>
          <a:noFill/>
          <a:ln w="19050" cap="flat" cmpd="sng" algn="ctr">
            <a:solidFill>
              <a:srgbClr val="9D90A0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2152C"/>
              </a:solidFill>
              <a:effectLst/>
              <a:uLnTx/>
              <a:uFillTx/>
              <a:latin typeface="Commissioner" panose="020B060402020202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6FD7D55-CA92-F38B-2D58-60D4566B7766}"/>
              </a:ext>
            </a:extLst>
          </p:cNvPr>
          <p:cNvSpPr/>
          <p:nvPr/>
        </p:nvSpPr>
        <p:spPr>
          <a:xfrm>
            <a:off x="292628" y="2142226"/>
            <a:ext cx="3656852" cy="3268520"/>
          </a:xfrm>
          <a:prstGeom prst="roundRect">
            <a:avLst>
              <a:gd name="adj" fmla="val 3256"/>
            </a:avLst>
          </a:prstGeom>
          <a:solidFill>
            <a:srgbClr val="FFFFFF">
              <a:lumMod val="95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7F8FA9">
                  <a:lumMod val="50000"/>
                </a:srgbClr>
              </a:solidFill>
              <a:effectLst/>
              <a:uLnTx/>
              <a:uFillTx/>
              <a:latin typeface="Commissioner" panose="020B060402020202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429B3A5-EFC9-36FE-B009-C8AF3A0C3C5C}"/>
              </a:ext>
            </a:extLst>
          </p:cNvPr>
          <p:cNvSpPr/>
          <p:nvPr/>
        </p:nvSpPr>
        <p:spPr>
          <a:xfrm>
            <a:off x="4240513" y="2151732"/>
            <a:ext cx="3656852" cy="3268520"/>
          </a:xfrm>
          <a:prstGeom prst="roundRect">
            <a:avLst>
              <a:gd name="adj" fmla="val 3256"/>
            </a:avLst>
          </a:prstGeom>
          <a:solidFill>
            <a:srgbClr val="FFFFFF">
              <a:lumMod val="95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7F8FA9">
                  <a:lumMod val="50000"/>
                </a:srgbClr>
              </a:solidFill>
              <a:effectLst/>
              <a:uLnTx/>
              <a:uFillTx/>
              <a:latin typeface="Commissioner" panose="020B0604020202020204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48139E9-CFD0-2E85-AE31-803EC9B0A901}"/>
              </a:ext>
            </a:extLst>
          </p:cNvPr>
          <p:cNvSpPr/>
          <p:nvPr/>
        </p:nvSpPr>
        <p:spPr>
          <a:xfrm>
            <a:off x="8135357" y="2142225"/>
            <a:ext cx="3708302" cy="3268520"/>
          </a:xfrm>
          <a:prstGeom prst="roundRect">
            <a:avLst>
              <a:gd name="adj" fmla="val 3256"/>
            </a:avLst>
          </a:prstGeom>
          <a:solidFill>
            <a:srgbClr val="FFFFFF">
              <a:lumMod val="95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7F8FA9">
                  <a:lumMod val="50000"/>
                </a:srgbClr>
              </a:solidFill>
              <a:effectLst/>
              <a:uLnTx/>
              <a:uFillTx/>
              <a:latin typeface="Commissioner" panose="020B06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5DE315-1403-1616-3328-CCD94C410FC1}"/>
              </a:ext>
            </a:extLst>
          </p:cNvPr>
          <p:cNvSpPr txBox="1"/>
          <p:nvPr/>
        </p:nvSpPr>
        <p:spPr>
          <a:xfrm>
            <a:off x="504355" y="2296112"/>
            <a:ext cx="32349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Commissioner" panose="020B0604020202020204"/>
              </a:rPr>
              <a:t>КАДРЫ — НЕ ИЗДЕРЖКИ, </a:t>
            </a:r>
          </a:p>
          <a:p>
            <a:pPr algn="ctr" defTabSz="914400"/>
            <a:r>
              <a:rPr lang="ru-RU" sz="1600" dirty="0">
                <a:solidFill>
                  <a:srgbClr val="02152C"/>
                </a:solidFill>
                <a:latin typeface="Commissioner" panose="020B0604020202020204"/>
              </a:rPr>
              <a:t>А ИНФРАСТРУКТУРА РАЗВИТИЯ</a:t>
            </a:r>
            <a:endParaRPr lang="en-US" sz="1600" dirty="0">
              <a:solidFill>
                <a:srgbClr val="02152C"/>
              </a:solidFill>
              <a:latin typeface="Commissioner" panose="020B060402020202020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0C6108-D5B1-F8F4-DA48-B54DCF232C1A}"/>
              </a:ext>
            </a:extLst>
          </p:cNvPr>
          <p:cNvSpPr txBox="1"/>
          <p:nvPr/>
        </p:nvSpPr>
        <p:spPr>
          <a:xfrm>
            <a:off x="4478505" y="2296112"/>
            <a:ext cx="32349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Commissioner" panose="020B0604020202020204"/>
              </a:rPr>
              <a:t>НОРМИРОВАНИЕ — </a:t>
            </a:r>
            <a:r>
              <a:rPr lang="ru-RU" dirty="0">
                <a:solidFill>
                  <a:srgbClr val="7F8FA9">
                    <a:lumMod val="50000"/>
                  </a:srgbClr>
                </a:solidFill>
                <a:latin typeface="Commissioner" panose="020B0604020202020204"/>
              </a:rPr>
              <a:t>ЧАСТЬ ЭКОНОМИКИ УПРАВЛЕНИЯ</a:t>
            </a:r>
            <a:endParaRPr lang="en-US" sz="1600" dirty="0">
              <a:solidFill>
                <a:srgbClr val="7F8FA9">
                  <a:lumMod val="50000"/>
                </a:srgbClr>
              </a:solidFill>
              <a:latin typeface="Commissioner" panose="020B060402020202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4B7E5F-229E-6D51-C818-5478D20EEB45}"/>
              </a:ext>
            </a:extLst>
          </p:cNvPr>
          <p:cNvSpPr txBox="1"/>
          <p:nvPr/>
        </p:nvSpPr>
        <p:spPr>
          <a:xfrm>
            <a:off x="8188398" y="2297578"/>
            <a:ext cx="36552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Commissioner" panose="020B0604020202020204"/>
              </a:rPr>
              <a:t>ДАННЫЕ И РЕГЛАМЕНТЫ — </a:t>
            </a:r>
            <a:r>
              <a:rPr lang="ru-RU" dirty="0">
                <a:solidFill>
                  <a:srgbClr val="7F8FA9">
                    <a:lumMod val="50000"/>
                  </a:srgbClr>
                </a:solidFill>
                <a:latin typeface="Commissioner" panose="020B0604020202020204"/>
              </a:rPr>
              <a:t>ПЕРЕВОД ВУЗА К РЕЗУЛЬТАТАМ</a:t>
            </a:r>
            <a:endParaRPr lang="en-US" sz="1600" dirty="0">
              <a:solidFill>
                <a:srgbClr val="7F8FA9">
                  <a:lumMod val="50000"/>
                </a:srgbClr>
              </a:solidFill>
              <a:latin typeface="Commissioner" panose="020B060402020202020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35B19C-CADE-4FC9-84E3-2E1F88EBB71D}"/>
              </a:ext>
            </a:extLst>
          </p:cNvPr>
          <p:cNvSpPr txBox="1"/>
          <p:nvPr/>
        </p:nvSpPr>
        <p:spPr>
          <a:xfrm>
            <a:off x="525713" y="3352056"/>
            <a:ext cx="3042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Научные школы, молодые исследователи, проектные команды и преподаватели программ — это стратегический капитал университета и региона</a:t>
            </a:r>
            <a:endParaRPr lang="en-US" sz="1600" i="1" dirty="0">
              <a:solidFill>
                <a:srgbClr val="9D90A0">
                  <a:lumMod val="75000"/>
                </a:srgbClr>
              </a:solidFill>
              <a:latin typeface="Commissioner" panose="020B060402020202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57F727-DCF7-A41D-79FF-027DC0A53BFA}"/>
              </a:ext>
            </a:extLst>
          </p:cNvPr>
          <p:cNvSpPr txBox="1"/>
          <p:nvPr/>
        </p:nvSpPr>
        <p:spPr>
          <a:xfrm>
            <a:off x="4515010" y="3284249"/>
            <a:ext cx="29598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Качественное нормирование труда возникает из связки: продуктовый приоритет </a:t>
            </a:r>
            <a:r>
              <a:rPr lang="en-US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-</a:t>
            </a:r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 роль </a:t>
            </a:r>
            <a:r>
              <a:rPr lang="en-US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-</a:t>
            </a:r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 результат </a:t>
            </a:r>
            <a:r>
              <a:rPr lang="en-US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-</a:t>
            </a:r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 ФОТ </a:t>
            </a:r>
            <a:r>
              <a:rPr lang="en-US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-</a:t>
            </a:r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 управленческая корректировка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667510-8F95-C9D8-6957-B68A70DF821F}"/>
              </a:ext>
            </a:extLst>
          </p:cNvPr>
          <p:cNvSpPr txBox="1"/>
          <p:nvPr/>
        </p:nvSpPr>
        <p:spPr>
          <a:xfrm>
            <a:off x="8368845" y="3323491"/>
            <a:ext cx="31902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1600" i="1" dirty="0">
                <a:solidFill>
                  <a:srgbClr val="9D90A0">
                    <a:lumMod val="75000"/>
                  </a:srgbClr>
                </a:solidFill>
                <a:latin typeface="Commissioner" panose="020B0604020202020204"/>
              </a:rPr>
              <a:t>Информационные системы, базы знаний, управленческий учет, правила ИИ и онлайн-обучения должны сопровождать управленческий цикл, а не существовать отдельно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B9E6B62-9AC1-7F06-5746-0C2C07C03BEA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0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EEDC775-C09B-A60A-CB17-EB3B0F0B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130AB2-F4BE-864E-E1EA-6785D13FD95E}"/>
              </a:ext>
            </a:extLst>
          </p:cNvPr>
          <p:cNvSpPr txBox="1"/>
          <p:nvPr/>
        </p:nvSpPr>
        <p:spPr>
          <a:xfrm>
            <a:off x="458655" y="1171021"/>
            <a:ext cx="10618838" cy="5147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kern="100" dirty="0"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Рекомендовать проведение управленческой диагностики функций, процессов, штатной численности, нагрузки, ФОТ и результативности образовательных программ, научных проектов и административных контуров.</a:t>
            </a:r>
            <a:endParaRPr lang="ru-RU" kern="100" dirty="0"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kern="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Рассмотреть возможность разработки и ведения </a:t>
            </a:r>
            <a:r>
              <a:rPr lang="ru-RU" kern="100" dirty="0"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паспортов экономики образовательных программ как инструмента оценки затрат, ФОТ, нагрузки, кадрового обеспечения, трудоустройства, партнёрств, спроса и вклада в развитие региона.</a:t>
            </a: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kern="100" dirty="0">
                <a:latin typeface="Montserrat" panose="00000500000000000000" pitchFamily="2" charset="-52"/>
                <a:cs typeface="Times New Roman" panose="02020603050405020304" pitchFamily="18" charset="0"/>
              </a:rPr>
              <a:t>Принять к сведению информацию о проведении инвентаризации должностей в штатном расписании, в том числе учебно-вспомогательного персонала и научных и инженерно-технических, работников в соответствии с письмом Минобрнауки России от 16.06.2026 г. №МН-18</a:t>
            </a:r>
            <a:r>
              <a:rPr lang="en-US" kern="100" dirty="0">
                <a:latin typeface="Montserrat" panose="00000500000000000000" pitchFamily="2" charset="-52"/>
                <a:cs typeface="Times New Roman" panose="02020603050405020304" pitchFamily="18" charset="0"/>
              </a:rPr>
              <a:t>/309</a:t>
            </a:r>
            <a:r>
              <a:rPr lang="ru-RU" kern="100" dirty="0">
                <a:latin typeface="Montserrat" panose="00000500000000000000" pitchFamily="2" charset="-52"/>
                <a:cs typeface="Times New Roman" panose="02020603050405020304" pitchFamily="18" charset="0"/>
              </a:rPr>
              <a:t>.</a:t>
            </a:r>
            <a:endParaRPr lang="en-US" kern="100" dirty="0">
              <a:latin typeface="Montserrat" panose="00000500000000000000" pitchFamily="2" charset="-5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kern="100" dirty="0">
                <a:latin typeface="Montserrat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Организовать в рамках </a:t>
            </a:r>
            <a:r>
              <a:rPr lang="ru-RU" kern="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Совета ректоров вузов Юга России обмен практиками, анализ барьеров, подготовку дорожных карт и предложений для федерального и регионального уровней.</a:t>
            </a:r>
            <a:endParaRPr lang="en-US" kern="100" dirty="0">
              <a:latin typeface="Montserrat" panose="00000500000000000000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BE61443-49FC-0E4D-6981-6A8F1D48C327}"/>
              </a:ext>
            </a:extLst>
          </p:cNvPr>
          <p:cNvSpPr txBox="1">
            <a:spLocks/>
          </p:cNvSpPr>
          <p:nvPr/>
        </p:nvSpPr>
        <p:spPr>
          <a:xfrm>
            <a:off x="458655" y="302372"/>
            <a:ext cx="9894565" cy="741503"/>
          </a:xfrm>
          <a:prstGeom prst="rect">
            <a:avLst/>
          </a:prstGeom>
        </p:spPr>
        <p:txBody>
          <a:bodyPr vert="horz" wrap="square" lIns="0" tIns="73932" rIns="0" bIns="0" rtlCol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5006" defTabSz="554492">
              <a:lnSpc>
                <a:spcPts val="2347"/>
              </a:lnSpc>
              <a:spcBef>
                <a:spcPts val="582"/>
              </a:spcBef>
            </a:pPr>
            <a:r>
              <a:rPr lang="ru-RU" sz="2183" kern="0" spc="-42" dirty="0">
                <a:solidFill>
                  <a:schemeClr val="tx1"/>
                </a:solidFill>
              </a:rPr>
              <a:t>ПРЕДЛОЖЕНИЯ В ПРОЕКТ РЕШЕНИЯ</a:t>
            </a:r>
          </a:p>
          <a:p>
            <a:pPr marL="7701" marR="5006" defTabSz="554492">
              <a:lnSpc>
                <a:spcPts val="2347"/>
              </a:lnSpc>
              <a:spcBef>
                <a:spcPts val="582"/>
              </a:spcBef>
            </a:pPr>
            <a:r>
              <a:rPr lang="ru-RU" sz="2183" kern="0" spc="-42" dirty="0">
                <a:solidFill>
                  <a:schemeClr val="tx1"/>
                </a:solidFill>
              </a:rPr>
              <a:t> </a:t>
            </a:r>
            <a:r>
              <a:rPr lang="ru-RU" sz="1400" i="1" dirty="0">
                <a:solidFill>
                  <a:schemeClr val="tx1"/>
                </a:solidFill>
                <a:latin typeface="Montserrat" panose="00000500000000000000" pitchFamily="2" charset="-52"/>
              </a:rPr>
              <a:t>Рассмотреть до 23.06.2026 г.</a:t>
            </a:r>
            <a:endParaRPr lang="ru-RU" sz="2183" kern="0" spc="-42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DC432C9-406B-3077-D1C0-0CE2954E4B21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42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8046720" cy="50292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rmAutofit/>
          </a:bodyPr>
          <a:lstStyle/>
          <a:p>
            <a:r>
              <a:rPr lang="en-US" sz="24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Университет как экономическая система</a:t>
            </a:r>
            <a:endParaRPr lang="en-US" sz="2400" dirty="0">
              <a:latin typeface="Montserrat" panose="00000500000000000000" pitchFamily="2" charset="-52"/>
            </a:endParaRPr>
          </a:p>
        </p:txBody>
      </p:sp>
      <p:sp>
        <p:nvSpPr>
          <p:cNvPr id="3" name="Text 1"/>
          <p:cNvSpPr/>
          <p:nvPr/>
        </p:nvSpPr>
        <p:spPr>
          <a:xfrm>
            <a:off x="2248489" y="5906434"/>
            <a:ext cx="9158658" cy="545333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РЕСУРСЫ ДОЛЖНЫ БЫТЬ СВЯЗАНЫ С ФУНКЦИЯМИ, ФУНКЦИЯМИ УПРАВЛЯЮТ ЧЕРЕЗ ПРОЦЕССЫ, ПРОЦЕССЫ ДАЮТ ИЗМЕРИМЫЙ РЕЗУЛЬТАТ</a:t>
            </a:r>
            <a:endParaRPr lang="en-US" sz="1600" b="1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-52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BE127A5-6D57-0A8F-D2A4-7B4DBAC66432}"/>
              </a:ext>
            </a:extLst>
          </p:cNvPr>
          <p:cNvGrpSpPr/>
          <p:nvPr/>
        </p:nvGrpSpPr>
        <p:grpSpPr>
          <a:xfrm>
            <a:off x="197152" y="1162056"/>
            <a:ext cx="11822739" cy="4052815"/>
            <a:chOff x="-29654" y="1511683"/>
            <a:chExt cx="11992395" cy="4444035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5E5900F4-90AE-FA16-AC34-1B8729A9FEB1}"/>
                </a:ext>
              </a:extLst>
            </p:cNvPr>
            <p:cNvGrpSpPr/>
            <p:nvPr/>
          </p:nvGrpSpPr>
          <p:grpSpPr>
            <a:xfrm>
              <a:off x="17764" y="1511683"/>
              <a:ext cx="11842872" cy="4400176"/>
              <a:chOff x="979275" y="2381341"/>
              <a:chExt cx="18161031" cy="7333548"/>
            </a:xfrm>
          </p:grpSpPr>
          <p:grpSp>
            <p:nvGrpSpPr>
              <p:cNvPr id="87" name="object 6">
                <a:extLst>
                  <a:ext uri="{FF2B5EF4-FFF2-40B4-BE49-F238E27FC236}">
                    <a16:creationId xmlns:a16="http://schemas.microsoft.com/office/drawing/2014/main" id="{30CA6D1D-D8E7-3218-D2A9-33D834AB1BA2}"/>
                  </a:ext>
                </a:extLst>
              </p:cNvPr>
              <p:cNvGrpSpPr/>
              <p:nvPr/>
            </p:nvGrpSpPr>
            <p:grpSpPr>
              <a:xfrm>
                <a:off x="7547141" y="2381341"/>
                <a:ext cx="11593165" cy="4545884"/>
                <a:chOff x="7547141" y="2381341"/>
                <a:chExt cx="11593165" cy="4545884"/>
              </a:xfrm>
            </p:grpSpPr>
            <p:pic>
              <p:nvPicPr>
                <p:cNvPr id="113" name="object 7">
                  <a:extLst>
                    <a:ext uri="{FF2B5EF4-FFF2-40B4-BE49-F238E27FC236}">
                      <a16:creationId xmlns:a16="http://schemas.microsoft.com/office/drawing/2014/main" id="{274B09FB-7028-EAE8-EC20-4DCAAF441F60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4130156" y="4933326"/>
                  <a:ext cx="5009805" cy="1993865"/>
                </a:xfrm>
                <a:prstGeom prst="rect">
                  <a:avLst/>
                </a:prstGeom>
              </p:spPr>
            </p:pic>
            <p:sp>
              <p:nvSpPr>
                <p:cNvPr id="114" name="object 8">
                  <a:extLst>
                    <a:ext uri="{FF2B5EF4-FFF2-40B4-BE49-F238E27FC236}">
                      <a16:creationId xmlns:a16="http://schemas.microsoft.com/office/drawing/2014/main" id="{E16A9933-D14B-C56D-4D48-922F3F7C18E6}"/>
                    </a:ext>
                  </a:extLst>
                </p:cNvPr>
                <p:cNvSpPr/>
                <p:nvPr/>
              </p:nvSpPr>
              <p:spPr>
                <a:xfrm>
                  <a:off x="14130156" y="4933325"/>
                  <a:ext cx="5010150" cy="199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50" h="1993900">
                      <a:moveTo>
                        <a:pt x="4887746" y="1993865"/>
                      </a:moveTo>
                      <a:lnTo>
                        <a:pt x="122059" y="1993865"/>
                      </a:lnTo>
                      <a:lnTo>
                        <a:pt x="74548" y="1984274"/>
                      </a:lnTo>
                      <a:lnTo>
                        <a:pt x="35750" y="1958115"/>
                      </a:lnTo>
                      <a:lnTo>
                        <a:pt x="9591" y="1919317"/>
                      </a:lnTo>
                      <a:lnTo>
                        <a:pt x="0" y="1871806"/>
                      </a:lnTo>
                      <a:lnTo>
                        <a:pt x="0" y="122059"/>
                      </a:lnTo>
                      <a:lnTo>
                        <a:pt x="9591" y="74548"/>
                      </a:lnTo>
                      <a:lnTo>
                        <a:pt x="35750" y="35750"/>
                      </a:lnTo>
                      <a:lnTo>
                        <a:pt x="74548" y="9591"/>
                      </a:lnTo>
                      <a:lnTo>
                        <a:pt x="122059" y="0"/>
                      </a:lnTo>
                      <a:lnTo>
                        <a:pt x="4887746" y="0"/>
                      </a:lnTo>
                      <a:lnTo>
                        <a:pt x="4935257" y="9591"/>
                      </a:lnTo>
                      <a:lnTo>
                        <a:pt x="4974055" y="35750"/>
                      </a:lnTo>
                      <a:lnTo>
                        <a:pt x="5000213" y="74548"/>
                      </a:lnTo>
                      <a:lnTo>
                        <a:pt x="5009805" y="122059"/>
                      </a:lnTo>
                      <a:lnTo>
                        <a:pt x="5009805" y="1871806"/>
                      </a:lnTo>
                      <a:lnTo>
                        <a:pt x="5000213" y="1919317"/>
                      </a:lnTo>
                      <a:lnTo>
                        <a:pt x="4974055" y="1958115"/>
                      </a:lnTo>
                      <a:lnTo>
                        <a:pt x="4935257" y="1984274"/>
                      </a:lnTo>
                      <a:lnTo>
                        <a:pt x="4887746" y="1993865"/>
                      </a:lnTo>
                      <a:close/>
                    </a:path>
                  </a:pathLst>
                </a:custGeom>
                <a:ln w="10470">
                  <a:solidFill>
                    <a:srgbClr val="BACCF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pic>
              <p:nvPicPr>
                <p:cNvPr id="115" name="object 9">
                  <a:extLst>
                    <a:ext uri="{FF2B5EF4-FFF2-40B4-BE49-F238E27FC236}">
                      <a16:creationId xmlns:a16="http://schemas.microsoft.com/office/drawing/2014/main" id="{0437BD80-5AD6-5AEF-82AB-7C452192D299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7547141" y="2381351"/>
                  <a:ext cx="5009816" cy="1993855"/>
                </a:xfrm>
                <a:prstGeom prst="rect">
                  <a:avLst/>
                </a:prstGeom>
              </p:spPr>
            </p:pic>
            <p:sp>
              <p:nvSpPr>
                <p:cNvPr id="116" name="object 10">
                  <a:extLst>
                    <a:ext uri="{FF2B5EF4-FFF2-40B4-BE49-F238E27FC236}">
                      <a16:creationId xmlns:a16="http://schemas.microsoft.com/office/drawing/2014/main" id="{0A4C3D4E-B625-AA93-EA32-4216C70FA4A5}"/>
                    </a:ext>
                  </a:extLst>
                </p:cNvPr>
                <p:cNvSpPr/>
                <p:nvPr/>
              </p:nvSpPr>
              <p:spPr>
                <a:xfrm>
                  <a:off x="7547148" y="2381341"/>
                  <a:ext cx="5010150" cy="199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50" h="1993900">
                      <a:moveTo>
                        <a:pt x="4887746" y="1993865"/>
                      </a:moveTo>
                      <a:lnTo>
                        <a:pt x="122059" y="1993865"/>
                      </a:lnTo>
                      <a:lnTo>
                        <a:pt x="74548" y="1984274"/>
                      </a:lnTo>
                      <a:lnTo>
                        <a:pt x="35750" y="1958115"/>
                      </a:lnTo>
                      <a:lnTo>
                        <a:pt x="9591" y="1919317"/>
                      </a:lnTo>
                      <a:lnTo>
                        <a:pt x="0" y="1871806"/>
                      </a:lnTo>
                      <a:lnTo>
                        <a:pt x="0" y="122059"/>
                      </a:lnTo>
                      <a:lnTo>
                        <a:pt x="9591" y="74548"/>
                      </a:lnTo>
                      <a:lnTo>
                        <a:pt x="35750" y="35750"/>
                      </a:lnTo>
                      <a:lnTo>
                        <a:pt x="74548" y="9591"/>
                      </a:lnTo>
                      <a:lnTo>
                        <a:pt x="122059" y="0"/>
                      </a:lnTo>
                      <a:lnTo>
                        <a:pt x="4887746" y="0"/>
                      </a:lnTo>
                      <a:lnTo>
                        <a:pt x="4935257" y="9591"/>
                      </a:lnTo>
                      <a:lnTo>
                        <a:pt x="4974055" y="35750"/>
                      </a:lnTo>
                      <a:lnTo>
                        <a:pt x="5000213" y="74548"/>
                      </a:lnTo>
                      <a:lnTo>
                        <a:pt x="5009805" y="122059"/>
                      </a:lnTo>
                      <a:lnTo>
                        <a:pt x="5009805" y="1871806"/>
                      </a:lnTo>
                      <a:lnTo>
                        <a:pt x="5000213" y="1919317"/>
                      </a:lnTo>
                      <a:lnTo>
                        <a:pt x="4974055" y="1958115"/>
                      </a:lnTo>
                      <a:lnTo>
                        <a:pt x="4935257" y="1984274"/>
                      </a:lnTo>
                      <a:lnTo>
                        <a:pt x="4887746" y="1993865"/>
                      </a:lnTo>
                      <a:close/>
                    </a:path>
                  </a:pathLst>
                </a:custGeom>
                <a:ln w="10470">
                  <a:solidFill>
                    <a:srgbClr val="BACCF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0" name="object 13">
                <a:extLst>
                  <a:ext uri="{FF2B5EF4-FFF2-40B4-BE49-F238E27FC236}">
                    <a16:creationId xmlns:a16="http://schemas.microsoft.com/office/drawing/2014/main" id="{F4069EFD-CAC6-0B65-0EEC-8F8EA567B62B}"/>
                  </a:ext>
                </a:extLst>
              </p:cNvPr>
              <p:cNvGrpSpPr/>
              <p:nvPr/>
            </p:nvGrpSpPr>
            <p:grpSpPr>
              <a:xfrm>
                <a:off x="979275" y="4927927"/>
                <a:ext cx="5020945" cy="2004695"/>
                <a:chOff x="979275" y="4927927"/>
                <a:chExt cx="5020945" cy="2004695"/>
              </a:xfrm>
            </p:grpSpPr>
            <p:pic>
              <p:nvPicPr>
                <p:cNvPr id="111" name="object 14">
                  <a:extLst>
                    <a:ext uri="{FF2B5EF4-FFF2-40B4-BE49-F238E27FC236}">
                      <a16:creationId xmlns:a16="http://schemas.microsoft.com/office/drawing/2014/main" id="{C58AA290-77E9-7D33-EE9D-FF26173DFF47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984661" y="4933326"/>
                  <a:ext cx="5009816" cy="1993865"/>
                </a:xfrm>
                <a:prstGeom prst="rect">
                  <a:avLst/>
                </a:prstGeom>
              </p:spPr>
            </p:pic>
            <p:sp>
              <p:nvSpPr>
                <p:cNvPr id="112" name="object 15">
                  <a:extLst>
                    <a:ext uri="{FF2B5EF4-FFF2-40B4-BE49-F238E27FC236}">
                      <a16:creationId xmlns:a16="http://schemas.microsoft.com/office/drawing/2014/main" id="{ECBA2109-501C-610D-33B0-A840A9F06785}"/>
                    </a:ext>
                  </a:extLst>
                </p:cNvPr>
                <p:cNvSpPr/>
                <p:nvPr/>
              </p:nvSpPr>
              <p:spPr>
                <a:xfrm>
                  <a:off x="984672" y="4933325"/>
                  <a:ext cx="5010150" cy="199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50" h="1993900">
                      <a:moveTo>
                        <a:pt x="4887746" y="1993865"/>
                      </a:moveTo>
                      <a:lnTo>
                        <a:pt x="122059" y="1993865"/>
                      </a:lnTo>
                      <a:lnTo>
                        <a:pt x="74548" y="1984274"/>
                      </a:lnTo>
                      <a:lnTo>
                        <a:pt x="35750" y="1958115"/>
                      </a:lnTo>
                      <a:lnTo>
                        <a:pt x="9591" y="1919317"/>
                      </a:lnTo>
                      <a:lnTo>
                        <a:pt x="0" y="1871806"/>
                      </a:lnTo>
                      <a:lnTo>
                        <a:pt x="0" y="122059"/>
                      </a:lnTo>
                      <a:lnTo>
                        <a:pt x="9591" y="74548"/>
                      </a:lnTo>
                      <a:lnTo>
                        <a:pt x="35750" y="35750"/>
                      </a:lnTo>
                      <a:lnTo>
                        <a:pt x="74548" y="9591"/>
                      </a:lnTo>
                      <a:lnTo>
                        <a:pt x="122059" y="0"/>
                      </a:lnTo>
                      <a:lnTo>
                        <a:pt x="4887746" y="0"/>
                      </a:lnTo>
                      <a:lnTo>
                        <a:pt x="4935257" y="9591"/>
                      </a:lnTo>
                      <a:lnTo>
                        <a:pt x="4974055" y="35750"/>
                      </a:lnTo>
                      <a:lnTo>
                        <a:pt x="5000213" y="74548"/>
                      </a:lnTo>
                      <a:lnTo>
                        <a:pt x="5009805" y="122059"/>
                      </a:lnTo>
                      <a:lnTo>
                        <a:pt x="5009805" y="1871806"/>
                      </a:lnTo>
                      <a:lnTo>
                        <a:pt x="5000213" y="1919317"/>
                      </a:lnTo>
                      <a:lnTo>
                        <a:pt x="4974055" y="1958115"/>
                      </a:lnTo>
                      <a:lnTo>
                        <a:pt x="4935257" y="1984274"/>
                      </a:lnTo>
                      <a:lnTo>
                        <a:pt x="4887746" y="1993865"/>
                      </a:lnTo>
                      <a:close/>
                    </a:path>
                  </a:pathLst>
                </a:custGeom>
                <a:ln w="10470">
                  <a:solidFill>
                    <a:srgbClr val="BACCF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2" name="object 17">
                <a:extLst>
                  <a:ext uri="{FF2B5EF4-FFF2-40B4-BE49-F238E27FC236}">
                    <a16:creationId xmlns:a16="http://schemas.microsoft.com/office/drawing/2014/main" id="{5F095320-E7BA-1A99-C010-F9BD2BBC5C00}"/>
                  </a:ext>
                </a:extLst>
              </p:cNvPr>
              <p:cNvGrpSpPr/>
              <p:nvPr/>
            </p:nvGrpSpPr>
            <p:grpSpPr>
              <a:xfrm>
                <a:off x="11332552" y="7710194"/>
                <a:ext cx="5020945" cy="2004695"/>
                <a:chOff x="11332552" y="7710194"/>
                <a:chExt cx="5020945" cy="2004695"/>
              </a:xfrm>
            </p:grpSpPr>
            <p:pic>
              <p:nvPicPr>
                <p:cNvPr id="109" name="object 18">
                  <a:extLst>
                    <a:ext uri="{FF2B5EF4-FFF2-40B4-BE49-F238E27FC236}">
                      <a16:creationId xmlns:a16="http://schemas.microsoft.com/office/drawing/2014/main" id="{64C26F8F-9AF0-4E0A-7921-612C0DC664B0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1337947" y="7715597"/>
                  <a:ext cx="5009816" cy="1993865"/>
                </a:xfrm>
                <a:prstGeom prst="rect">
                  <a:avLst/>
                </a:prstGeom>
              </p:spPr>
            </p:pic>
            <p:sp>
              <p:nvSpPr>
                <p:cNvPr id="110" name="object 19">
                  <a:extLst>
                    <a:ext uri="{FF2B5EF4-FFF2-40B4-BE49-F238E27FC236}">
                      <a16:creationId xmlns:a16="http://schemas.microsoft.com/office/drawing/2014/main" id="{03EAF84D-D098-59DA-2EEB-713733038D1B}"/>
                    </a:ext>
                  </a:extLst>
                </p:cNvPr>
                <p:cNvSpPr/>
                <p:nvPr/>
              </p:nvSpPr>
              <p:spPr>
                <a:xfrm>
                  <a:off x="11337949" y="7715591"/>
                  <a:ext cx="5010150" cy="199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50" h="1993900">
                      <a:moveTo>
                        <a:pt x="4887746" y="1993865"/>
                      </a:moveTo>
                      <a:lnTo>
                        <a:pt x="122059" y="1993865"/>
                      </a:lnTo>
                      <a:lnTo>
                        <a:pt x="74548" y="1984274"/>
                      </a:lnTo>
                      <a:lnTo>
                        <a:pt x="35750" y="1958115"/>
                      </a:lnTo>
                      <a:lnTo>
                        <a:pt x="9591" y="1919317"/>
                      </a:lnTo>
                      <a:lnTo>
                        <a:pt x="0" y="1871806"/>
                      </a:lnTo>
                      <a:lnTo>
                        <a:pt x="0" y="122059"/>
                      </a:lnTo>
                      <a:lnTo>
                        <a:pt x="9591" y="74548"/>
                      </a:lnTo>
                      <a:lnTo>
                        <a:pt x="35750" y="35750"/>
                      </a:lnTo>
                      <a:lnTo>
                        <a:pt x="74548" y="9591"/>
                      </a:lnTo>
                      <a:lnTo>
                        <a:pt x="122059" y="0"/>
                      </a:lnTo>
                      <a:lnTo>
                        <a:pt x="4887746" y="0"/>
                      </a:lnTo>
                      <a:lnTo>
                        <a:pt x="4935257" y="9591"/>
                      </a:lnTo>
                      <a:lnTo>
                        <a:pt x="4974055" y="35750"/>
                      </a:lnTo>
                      <a:lnTo>
                        <a:pt x="5000213" y="74548"/>
                      </a:lnTo>
                      <a:lnTo>
                        <a:pt x="5009805" y="122059"/>
                      </a:lnTo>
                      <a:lnTo>
                        <a:pt x="5009805" y="1871806"/>
                      </a:lnTo>
                      <a:lnTo>
                        <a:pt x="5000213" y="1919317"/>
                      </a:lnTo>
                      <a:lnTo>
                        <a:pt x="4974055" y="1958115"/>
                      </a:lnTo>
                      <a:lnTo>
                        <a:pt x="4935257" y="1984274"/>
                      </a:lnTo>
                      <a:lnTo>
                        <a:pt x="4887746" y="1993865"/>
                      </a:lnTo>
                      <a:close/>
                    </a:path>
                  </a:pathLst>
                </a:custGeom>
                <a:ln w="10470">
                  <a:solidFill>
                    <a:srgbClr val="BACCF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4" name="object 21">
                <a:extLst>
                  <a:ext uri="{FF2B5EF4-FFF2-40B4-BE49-F238E27FC236}">
                    <a16:creationId xmlns:a16="http://schemas.microsoft.com/office/drawing/2014/main" id="{FD52CD2D-F6C1-5F4B-FF52-265ACDA4B475}"/>
                  </a:ext>
                </a:extLst>
              </p:cNvPr>
              <p:cNvGrpSpPr/>
              <p:nvPr/>
            </p:nvGrpSpPr>
            <p:grpSpPr>
              <a:xfrm>
                <a:off x="3750948" y="7710194"/>
                <a:ext cx="5020945" cy="2004695"/>
                <a:chOff x="3750948" y="7710194"/>
                <a:chExt cx="5020945" cy="2004695"/>
              </a:xfrm>
            </p:grpSpPr>
            <p:pic>
              <p:nvPicPr>
                <p:cNvPr id="107" name="object 22">
                  <a:extLst>
                    <a:ext uri="{FF2B5EF4-FFF2-40B4-BE49-F238E27FC236}">
                      <a16:creationId xmlns:a16="http://schemas.microsoft.com/office/drawing/2014/main" id="{6A38B78A-BD2A-588D-4CEC-456FD29C89A5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3756346" y="7715597"/>
                  <a:ext cx="5009805" cy="1993865"/>
                </a:xfrm>
                <a:prstGeom prst="rect">
                  <a:avLst/>
                </a:prstGeom>
              </p:spPr>
            </p:pic>
            <p:sp>
              <p:nvSpPr>
                <p:cNvPr id="108" name="object 23">
                  <a:extLst>
                    <a:ext uri="{FF2B5EF4-FFF2-40B4-BE49-F238E27FC236}">
                      <a16:creationId xmlns:a16="http://schemas.microsoft.com/office/drawing/2014/main" id="{6A3E8AA3-5CD4-251E-7D83-E8B30872A6A5}"/>
                    </a:ext>
                  </a:extLst>
                </p:cNvPr>
                <p:cNvSpPr/>
                <p:nvPr/>
              </p:nvSpPr>
              <p:spPr>
                <a:xfrm>
                  <a:off x="3756346" y="7715591"/>
                  <a:ext cx="5010150" cy="199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50" h="1993900">
                      <a:moveTo>
                        <a:pt x="4887746" y="1993865"/>
                      </a:moveTo>
                      <a:lnTo>
                        <a:pt x="122059" y="1993865"/>
                      </a:lnTo>
                      <a:lnTo>
                        <a:pt x="74548" y="1984274"/>
                      </a:lnTo>
                      <a:lnTo>
                        <a:pt x="35750" y="1958115"/>
                      </a:lnTo>
                      <a:lnTo>
                        <a:pt x="9591" y="1919317"/>
                      </a:lnTo>
                      <a:lnTo>
                        <a:pt x="0" y="1871806"/>
                      </a:lnTo>
                      <a:lnTo>
                        <a:pt x="0" y="122059"/>
                      </a:lnTo>
                      <a:lnTo>
                        <a:pt x="9591" y="74548"/>
                      </a:lnTo>
                      <a:lnTo>
                        <a:pt x="35750" y="35750"/>
                      </a:lnTo>
                      <a:lnTo>
                        <a:pt x="74548" y="9591"/>
                      </a:lnTo>
                      <a:lnTo>
                        <a:pt x="122059" y="0"/>
                      </a:lnTo>
                      <a:lnTo>
                        <a:pt x="4887746" y="0"/>
                      </a:lnTo>
                      <a:lnTo>
                        <a:pt x="4935257" y="9591"/>
                      </a:lnTo>
                      <a:lnTo>
                        <a:pt x="4974055" y="35750"/>
                      </a:lnTo>
                      <a:lnTo>
                        <a:pt x="5000213" y="74548"/>
                      </a:lnTo>
                      <a:lnTo>
                        <a:pt x="5009805" y="122059"/>
                      </a:lnTo>
                      <a:lnTo>
                        <a:pt x="5009805" y="1871806"/>
                      </a:lnTo>
                      <a:lnTo>
                        <a:pt x="5000213" y="1919317"/>
                      </a:lnTo>
                      <a:lnTo>
                        <a:pt x="4974055" y="1958115"/>
                      </a:lnTo>
                      <a:lnTo>
                        <a:pt x="4935257" y="1984274"/>
                      </a:lnTo>
                      <a:lnTo>
                        <a:pt x="4887746" y="1993865"/>
                      </a:lnTo>
                      <a:close/>
                    </a:path>
                  </a:pathLst>
                </a:custGeom>
                <a:ln w="10470">
                  <a:solidFill>
                    <a:srgbClr val="BACCF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6" name="object 25">
                <a:extLst>
                  <a:ext uri="{FF2B5EF4-FFF2-40B4-BE49-F238E27FC236}">
                    <a16:creationId xmlns:a16="http://schemas.microsoft.com/office/drawing/2014/main" id="{6E477DB3-0061-CEB2-E59F-4FDF38B9D5D6}"/>
                  </a:ext>
                </a:extLst>
              </p:cNvPr>
              <p:cNvGrpSpPr/>
              <p:nvPr/>
            </p:nvGrpSpPr>
            <p:grpSpPr>
              <a:xfrm>
                <a:off x="1931243" y="3207086"/>
                <a:ext cx="16057880" cy="5559425"/>
                <a:chOff x="1931243" y="3207086"/>
                <a:chExt cx="16057880" cy="5559425"/>
              </a:xfrm>
            </p:grpSpPr>
            <p:sp>
              <p:nvSpPr>
                <p:cNvPr id="97" name="object 26">
                  <a:extLst>
                    <a:ext uri="{FF2B5EF4-FFF2-40B4-BE49-F238E27FC236}">
                      <a16:creationId xmlns:a16="http://schemas.microsoft.com/office/drawing/2014/main" id="{40FCB5D9-257E-591A-42AA-ADD28026BCF5}"/>
                    </a:ext>
                  </a:extLst>
                </p:cNvPr>
                <p:cNvSpPr/>
                <p:nvPr/>
              </p:nvSpPr>
              <p:spPr>
                <a:xfrm>
                  <a:off x="12556957" y="3312664"/>
                  <a:ext cx="4155440" cy="1437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5440" h="1437639">
                      <a:moveTo>
                        <a:pt x="0" y="0"/>
                      </a:moveTo>
                      <a:lnTo>
                        <a:pt x="3785225" y="0"/>
                      </a:lnTo>
                      <a:lnTo>
                        <a:pt x="3831623" y="2881"/>
                      </a:lnTo>
                      <a:lnTo>
                        <a:pt x="3876302" y="11296"/>
                      </a:lnTo>
                      <a:lnTo>
                        <a:pt x="3918913" y="24896"/>
                      </a:lnTo>
                      <a:lnTo>
                        <a:pt x="3959111" y="43336"/>
                      </a:lnTo>
                      <a:lnTo>
                        <a:pt x="3996550" y="66269"/>
                      </a:lnTo>
                      <a:lnTo>
                        <a:pt x="4030882" y="93348"/>
                      </a:lnTo>
                      <a:lnTo>
                        <a:pt x="4061760" y="124227"/>
                      </a:lnTo>
                      <a:lnTo>
                        <a:pt x="4088839" y="158558"/>
                      </a:lnTo>
                      <a:lnTo>
                        <a:pt x="4111772" y="195997"/>
                      </a:lnTo>
                      <a:lnTo>
                        <a:pt x="4130212" y="236195"/>
                      </a:lnTo>
                      <a:lnTo>
                        <a:pt x="4143812" y="278807"/>
                      </a:lnTo>
                      <a:lnTo>
                        <a:pt x="4152227" y="323485"/>
                      </a:lnTo>
                      <a:lnTo>
                        <a:pt x="4155109" y="369884"/>
                      </a:lnTo>
                      <a:lnTo>
                        <a:pt x="4155109" y="1437317"/>
                      </a:lnTo>
                    </a:path>
                  </a:pathLst>
                </a:custGeom>
                <a:ln w="20941">
                  <a:solidFill>
                    <a:srgbClr val="062A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98" name="object 27">
                  <a:extLst>
                    <a:ext uri="{FF2B5EF4-FFF2-40B4-BE49-F238E27FC236}">
                      <a16:creationId xmlns:a16="http://schemas.microsoft.com/office/drawing/2014/main" id="{EBA61D51-B1EB-541B-2AB1-D19A9B5579C6}"/>
                    </a:ext>
                  </a:extLst>
                </p:cNvPr>
                <p:cNvSpPr/>
                <p:nvPr/>
              </p:nvSpPr>
              <p:spPr>
                <a:xfrm>
                  <a:off x="16606499" y="4674967"/>
                  <a:ext cx="211454" cy="258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455" h="258445">
                      <a:moveTo>
                        <a:pt x="211113" y="0"/>
                      </a:moveTo>
                      <a:lnTo>
                        <a:pt x="105567" y="61307"/>
                      </a:lnTo>
                      <a:lnTo>
                        <a:pt x="0" y="0"/>
                      </a:lnTo>
                      <a:lnTo>
                        <a:pt x="105567" y="258358"/>
                      </a:lnTo>
                      <a:lnTo>
                        <a:pt x="211113" y="0"/>
                      </a:lnTo>
                      <a:close/>
                    </a:path>
                  </a:pathLst>
                </a:custGeom>
                <a:solidFill>
                  <a:srgbClr val="062A71"/>
                </a:solidFill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99" name="object 28">
                  <a:extLst>
                    <a:ext uri="{FF2B5EF4-FFF2-40B4-BE49-F238E27FC236}">
                      <a16:creationId xmlns:a16="http://schemas.microsoft.com/office/drawing/2014/main" id="{C89294C0-E067-7A83-E075-55858EFD89B7}"/>
                    </a:ext>
                  </a:extLst>
                </p:cNvPr>
                <p:cNvSpPr/>
                <p:nvPr/>
              </p:nvSpPr>
              <p:spPr>
                <a:xfrm>
                  <a:off x="16540810" y="6941030"/>
                  <a:ext cx="1437640" cy="171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640" h="1719579">
                      <a:moveTo>
                        <a:pt x="1437317" y="0"/>
                      </a:moveTo>
                      <a:lnTo>
                        <a:pt x="1437317" y="1349665"/>
                      </a:lnTo>
                      <a:lnTo>
                        <a:pt x="1434435" y="1396064"/>
                      </a:lnTo>
                      <a:lnTo>
                        <a:pt x="1426020" y="1440742"/>
                      </a:lnTo>
                      <a:lnTo>
                        <a:pt x="1412419" y="1483354"/>
                      </a:lnTo>
                      <a:lnTo>
                        <a:pt x="1393978" y="1523552"/>
                      </a:lnTo>
                      <a:lnTo>
                        <a:pt x="1371045" y="1560990"/>
                      </a:lnTo>
                      <a:lnTo>
                        <a:pt x="1343965" y="1595322"/>
                      </a:lnTo>
                      <a:lnTo>
                        <a:pt x="1313086" y="1626201"/>
                      </a:lnTo>
                      <a:lnTo>
                        <a:pt x="1278754" y="1653280"/>
                      </a:lnTo>
                      <a:lnTo>
                        <a:pt x="1241315" y="1676213"/>
                      </a:lnTo>
                      <a:lnTo>
                        <a:pt x="1201117" y="1694653"/>
                      </a:lnTo>
                      <a:lnTo>
                        <a:pt x="1158506" y="1708253"/>
                      </a:lnTo>
                      <a:lnTo>
                        <a:pt x="1113829" y="1716667"/>
                      </a:lnTo>
                      <a:lnTo>
                        <a:pt x="1067433" y="1719549"/>
                      </a:lnTo>
                      <a:lnTo>
                        <a:pt x="0" y="1719549"/>
                      </a:lnTo>
                    </a:path>
                  </a:pathLst>
                </a:custGeom>
                <a:ln w="20941">
                  <a:solidFill>
                    <a:srgbClr val="062A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0" name="object 29">
                  <a:extLst>
                    <a:ext uri="{FF2B5EF4-FFF2-40B4-BE49-F238E27FC236}">
                      <a16:creationId xmlns:a16="http://schemas.microsoft.com/office/drawing/2014/main" id="{CF403400-EB5C-DB65-E012-34148981BDF4}"/>
                    </a:ext>
                  </a:extLst>
                </p:cNvPr>
                <p:cNvSpPr/>
                <p:nvPr/>
              </p:nvSpPr>
              <p:spPr>
                <a:xfrm>
                  <a:off x="16357467" y="8555014"/>
                  <a:ext cx="258445" cy="211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4" h="211454">
                      <a:moveTo>
                        <a:pt x="258358" y="0"/>
                      </a:moveTo>
                      <a:lnTo>
                        <a:pt x="0" y="105567"/>
                      </a:lnTo>
                      <a:lnTo>
                        <a:pt x="258358" y="211113"/>
                      </a:lnTo>
                      <a:lnTo>
                        <a:pt x="197051" y="105567"/>
                      </a:lnTo>
                      <a:lnTo>
                        <a:pt x="258358" y="0"/>
                      </a:lnTo>
                      <a:close/>
                    </a:path>
                  </a:pathLst>
                </a:custGeom>
                <a:solidFill>
                  <a:srgbClr val="062A71"/>
                </a:solidFill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1" name="object 30">
                  <a:extLst>
                    <a:ext uri="{FF2B5EF4-FFF2-40B4-BE49-F238E27FC236}">
                      <a16:creationId xmlns:a16="http://schemas.microsoft.com/office/drawing/2014/main" id="{31BC1116-FF23-B66B-5BE8-D24770FEC98D}"/>
                    </a:ext>
                  </a:extLst>
                </p:cNvPr>
                <p:cNvSpPr/>
                <p:nvPr/>
              </p:nvSpPr>
              <p:spPr>
                <a:xfrm>
                  <a:off x="2036791" y="7110534"/>
                  <a:ext cx="1719580" cy="1548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579" h="1548765">
                      <a:moveTo>
                        <a:pt x="1719549" y="1548141"/>
                      </a:moveTo>
                      <a:lnTo>
                        <a:pt x="369884" y="1548141"/>
                      </a:lnTo>
                      <a:lnTo>
                        <a:pt x="323485" y="1545259"/>
                      </a:lnTo>
                      <a:lnTo>
                        <a:pt x="278807" y="1536845"/>
                      </a:lnTo>
                      <a:lnTo>
                        <a:pt x="236195" y="1523244"/>
                      </a:lnTo>
                      <a:lnTo>
                        <a:pt x="195997" y="1504804"/>
                      </a:lnTo>
                      <a:lnTo>
                        <a:pt x="158558" y="1481872"/>
                      </a:lnTo>
                      <a:lnTo>
                        <a:pt x="124227" y="1454792"/>
                      </a:lnTo>
                      <a:lnTo>
                        <a:pt x="93348" y="1423914"/>
                      </a:lnTo>
                      <a:lnTo>
                        <a:pt x="66269" y="1389582"/>
                      </a:lnTo>
                      <a:lnTo>
                        <a:pt x="43336" y="1352144"/>
                      </a:lnTo>
                      <a:lnTo>
                        <a:pt x="24896" y="1311945"/>
                      </a:lnTo>
                      <a:lnTo>
                        <a:pt x="11296" y="1269334"/>
                      </a:lnTo>
                      <a:lnTo>
                        <a:pt x="2881" y="1224655"/>
                      </a:lnTo>
                      <a:lnTo>
                        <a:pt x="0" y="1178257"/>
                      </a:lnTo>
                      <a:lnTo>
                        <a:pt x="0" y="0"/>
                      </a:lnTo>
                    </a:path>
                  </a:pathLst>
                </a:custGeom>
                <a:ln w="20941">
                  <a:solidFill>
                    <a:srgbClr val="062A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2" name="object 31">
                  <a:extLst>
                    <a:ext uri="{FF2B5EF4-FFF2-40B4-BE49-F238E27FC236}">
                      <a16:creationId xmlns:a16="http://schemas.microsoft.com/office/drawing/2014/main" id="{DC3EF12C-1BA2-086E-2E12-875A874ACFE0}"/>
                    </a:ext>
                  </a:extLst>
                </p:cNvPr>
                <p:cNvSpPr/>
                <p:nvPr/>
              </p:nvSpPr>
              <p:spPr>
                <a:xfrm>
                  <a:off x="1931243" y="6927191"/>
                  <a:ext cx="211454" cy="258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455" h="258445">
                      <a:moveTo>
                        <a:pt x="105546" y="0"/>
                      </a:moveTo>
                      <a:lnTo>
                        <a:pt x="0" y="258358"/>
                      </a:lnTo>
                      <a:lnTo>
                        <a:pt x="105546" y="197051"/>
                      </a:lnTo>
                      <a:lnTo>
                        <a:pt x="211124" y="258358"/>
                      </a:lnTo>
                      <a:lnTo>
                        <a:pt x="105546" y="0"/>
                      </a:lnTo>
                      <a:close/>
                    </a:path>
                  </a:pathLst>
                </a:custGeom>
                <a:solidFill>
                  <a:srgbClr val="062A71"/>
                </a:solidFill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3" name="object 32">
                  <a:extLst>
                    <a:ext uri="{FF2B5EF4-FFF2-40B4-BE49-F238E27FC236}">
                      <a16:creationId xmlns:a16="http://schemas.microsoft.com/office/drawing/2014/main" id="{8CA1E0B6-54A9-9A5F-4E0E-228C9DD47260}"/>
                    </a:ext>
                  </a:extLst>
                </p:cNvPr>
                <p:cNvSpPr/>
                <p:nvPr/>
              </p:nvSpPr>
              <p:spPr>
                <a:xfrm>
                  <a:off x="8949484" y="8563593"/>
                  <a:ext cx="238887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8870">
                      <a:moveTo>
                        <a:pt x="2388440" y="0"/>
                      </a:moveTo>
                      <a:lnTo>
                        <a:pt x="0" y="0"/>
                      </a:lnTo>
                    </a:path>
                  </a:pathLst>
                </a:custGeom>
                <a:ln w="20941">
                  <a:solidFill>
                    <a:srgbClr val="062A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4" name="object 33">
                  <a:extLst>
                    <a:ext uri="{FF2B5EF4-FFF2-40B4-BE49-F238E27FC236}">
                      <a16:creationId xmlns:a16="http://schemas.microsoft.com/office/drawing/2014/main" id="{29C0CF7C-1E48-773B-7823-021DF869995F}"/>
                    </a:ext>
                  </a:extLst>
                </p:cNvPr>
                <p:cNvSpPr/>
                <p:nvPr/>
              </p:nvSpPr>
              <p:spPr>
                <a:xfrm>
                  <a:off x="8766134" y="8458015"/>
                  <a:ext cx="258445" cy="211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211454">
                      <a:moveTo>
                        <a:pt x="258358" y="0"/>
                      </a:moveTo>
                      <a:lnTo>
                        <a:pt x="0" y="105577"/>
                      </a:lnTo>
                      <a:lnTo>
                        <a:pt x="258358" y="211124"/>
                      </a:lnTo>
                      <a:lnTo>
                        <a:pt x="197051" y="105577"/>
                      </a:lnTo>
                      <a:lnTo>
                        <a:pt x="258358" y="0"/>
                      </a:lnTo>
                      <a:close/>
                    </a:path>
                  </a:pathLst>
                </a:custGeom>
                <a:solidFill>
                  <a:srgbClr val="062A71"/>
                </a:solidFill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5" name="object 34">
                  <a:extLst>
                    <a:ext uri="{FF2B5EF4-FFF2-40B4-BE49-F238E27FC236}">
                      <a16:creationId xmlns:a16="http://schemas.microsoft.com/office/drawing/2014/main" id="{4A3C4FA1-D69D-774C-1FA8-27ACAE870E78}"/>
                    </a:ext>
                  </a:extLst>
                </p:cNvPr>
                <p:cNvSpPr/>
                <p:nvPr/>
              </p:nvSpPr>
              <p:spPr>
                <a:xfrm>
                  <a:off x="3392032" y="3312664"/>
                  <a:ext cx="3971925" cy="1621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1925" h="1621154">
                      <a:moveTo>
                        <a:pt x="3971763" y="0"/>
                      </a:moveTo>
                      <a:lnTo>
                        <a:pt x="369884" y="0"/>
                      </a:lnTo>
                      <a:lnTo>
                        <a:pt x="323485" y="2881"/>
                      </a:lnTo>
                      <a:lnTo>
                        <a:pt x="278807" y="11296"/>
                      </a:lnTo>
                      <a:lnTo>
                        <a:pt x="236195" y="24896"/>
                      </a:lnTo>
                      <a:lnTo>
                        <a:pt x="195997" y="43336"/>
                      </a:lnTo>
                      <a:lnTo>
                        <a:pt x="158558" y="66269"/>
                      </a:lnTo>
                      <a:lnTo>
                        <a:pt x="124227" y="93348"/>
                      </a:lnTo>
                      <a:lnTo>
                        <a:pt x="93348" y="124227"/>
                      </a:lnTo>
                      <a:lnTo>
                        <a:pt x="66269" y="158558"/>
                      </a:lnTo>
                      <a:lnTo>
                        <a:pt x="43336" y="195997"/>
                      </a:lnTo>
                      <a:lnTo>
                        <a:pt x="24896" y="236195"/>
                      </a:lnTo>
                      <a:lnTo>
                        <a:pt x="11296" y="278807"/>
                      </a:lnTo>
                      <a:lnTo>
                        <a:pt x="2881" y="323485"/>
                      </a:lnTo>
                      <a:lnTo>
                        <a:pt x="0" y="369884"/>
                      </a:lnTo>
                      <a:lnTo>
                        <a:pt x="0" y="1620662"/>
                      </a:lnTo>
                    </a:path>
                  </a:pathLst>
                </a:custGeom>
                <a:ln w="20941">
                  <a:solidFill>
                    <a:srgbClr val="062A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  <p:sp>
              <p:nvSpPr>
                <p:cNvPr id="106" name="object 35">
                  <a:extLst>
                    <a:ext uri="{FF2B5EF4-FFF2-40B4-BE49-F238E27FC236}">
                      <a16:creationId xmlns:a16="http://schemas.microsoft.com/office/drawing/2014/main" id="{12A2260F-9EB4-4976-BE42-A98A9487AAD5}"/>
                    </a:ext>
                  </a:extLst>
                </p:cNvPr>
                <p:cNvSpPr/>
                <p:nvPr/>
              </p:nvSpPr>
              <p:spPr>
                <a:xfrm>
                  <a:off x="7288786" y="3207086"/>
                  <a:ext cx="258445" cy="211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45" h="211454">
                      <a:moveTo>
                        <a:pt x="0" y="0"/>
                      </a:moveTo>
                      <a:lnTo>
                        <a:pt x="61307" y="105577"/>
                      </a:lnTo>
                      <a:lnTo>
                        <a:pt x="0" y="211124"/>
                      </a:lnTo>
                      <a:lnTo>
                        <a:pt x="258358" y="10557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62A71"/>
                </a:solidFill>
              </p:spPr>
              <p:txBody>
                <a:bodyPr wrap="square" lIns="0" tIns="0" rIns="0" bIns="0" rtlCol="0"/>
                <a:lstStyle/>
                <a:p>
                  <a:endParaRPr sz="1050">
                    <a:latin typeface="Montserrat" panose="00000500000000000000" pitchFamily="2" charset="-52"/>
                  </a:endParaRPr>
                </a:p>
              </p:txBody>
            </p:sp>
          </p:grp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D2B4A8D-E73F-17EE-86F8-4E42AC207659}"/>
                </a:ext>
              </a:extLst>
            </p:cNvPr>
            <p:cNvSpPr txBox="1"/>
            <p:nvPr/>
          </p:nvSpPr>
          <p:spPr>
            <a:xfrm>
              <a:off x="4231860" y="2028548"/>
              <a:ext cx="3335974" cy="7087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1285"/>
                </a:spcBef>
              </a:pPr>
              <a:r>
                <a:rPr lang="ru-RU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финансы</a:t>
              </a:r>
              <a:r>
                <a:rPr lang="ru-RU" spc="-10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pc="-10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pc="-2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кадры</a:t>
              </a:r>
              <a:r>
                <a:rPr lang="ru-RU" spc="-101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pc="-10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инфраструктура</a:t>
              </a:r>
              <a:endParaRPr lang="ru-RU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A9458F6-2588-42AA-050B-57374DF5C4AD}"/>
                </a:ext>
              </a:extLst>
            </p:cNvPr>
            <p:cNvSpPr txBox="1"/>
            <p:nvPr/>
          </p:nvSpPr>
          <p:spPr>
            <a:xfrm>
              <a:off x="8544962" y="3518041"/>
              <a:ext cx="3417779" cy="7087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1285"/>
                </a:spcBef>
              </a:pPr>
              <a:r>
                <a:rPr lang="ru-RU" spc="-2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координация </a:t>
              </a:r>
              <a:r>
                <a:rPr lang="ru-RU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pc="-10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pc="-2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регулирование </a:t>
              </a:r>
              <a:r>
                <a:rPr lang="ru-RU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pc="-10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pc="-2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контроль</a:t>
              </a:r>
              <a:endParaRPr lang="ru-RU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5E839C8-D37D-4A52-9C4F-9F2D6A470E5E}"/>
                </a:ext>
              </a:extLst>
            </p:cNvPr>
            <p:cNvSpPr txBox="1"/>
            <p:nvPr/>
          </p:nvSpPr>
          <p:spPr>
            <a:xfrm>
              <a:off x="9520603" y="3110186"/>
              <a:ext cx="16278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800" b="1" spc="-10" dirty="0">
                  <a:latin typeface="Montserrat" panose="00000500000000000000" pitchFamily="2" charset="-52"/>
                  <a:cs typeface="Trebuchet MS"/>
                </a:rPr>
                <a:t>ФУНКЦИИ</a:t>
              </a:r>
              <a:endParaRPr lang="en-US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AD3DDCD-8469-B253-9F71-B1EC956EC54F}"/>
                </a:ext>
              </a:extLst>
            </p:cNvPr>
            <p:cNvSpPr txBox="1"/>
            <p:nvPr/>
          </p:nvSpPr>
          <p:spPr>
            <a:xfrm>
              <a:off x="5254663" y="1622640"/>
              <a:ext cx="16278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spc="-10" dirty="0">
                  <a:latin typeface="Montserrat" panose="00000500000000000000" pitchFamily="2" charset="-52"/>
                </a:rPr>
                <a:t>РЕСУРСЫ</a:t>
              </a:r>
              <a:endParaRPr lang="en-US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7A5F7E1-2DCA-A6DB-51CD-DE4E4D76FEC8}"/>
                </a:ext>
              </a:extLst>
            </p:cNvPr>
            <p:cNvSpPr txBox="1"/>
            <p:nvPr/>
          </p:nvSpPr>
          <p:spPr>
            <a:xfrm>
              <a:off x="-29654" y="3412519"/>
              <a:ext cx="3317848" cy="911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1285"/>
                </a:spcBef>
              </a:pPr>
              <a:r>
                <a:rPr lang="ru-RU" sz="1600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доходы · эффективность программ · способность к развитию</a:t>
              </a:r>
              <a:endParaRPr lang="ru-RU" sz="1600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789B7CD-418A-B5BE-85D4-0CECF90D5FF6}"/>
                </a:ext>
              </a:extLst>
            </p:cNvPr>
            <p:cNvSpPr txBox="1"/>
            <p:nvPr/>
          </p:nvSpPr>
          <p:spPr>
            <a:xfrm>
              <a:off x="544325" y="3106622"/>
              <a:ext cx="239901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spc="-10" dirty="0">
                  <a:latin typeface="Montserrat" panose="00000500000000000000" pitchFamily="2" charset="-52"/>
                </a:rPr>
                <a:t>УСТОЙЧИВОСТЬ</a:t>
              </a:r>
              <a:endParaRPr lang="en-US" dirty="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0291561-4E1F-1263-1B7E-76D16C6214DD}"/>
                </a:ext>
              </a:extLst>
            </p:cNvPr>
            <p:cNvSpPr txBox="1"/>
            <p:nvPr/>
          </p:nvSpPr>
          <p:spPr>
            <a:xfrm>
              <a:off x="1636315" y="5229726"/>
              <a:ext cx="3675859" cy="6412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1285"/>
                </a:spcBef>
              </a:pPr>
              <a:r>
                <a:rPr lang="ru-RU" sz="1600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образовательный</a:t>
              </a:r>
              <a:r>
                <a:rPr lang="ru-RU" sz="1600" spc="-91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z="160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z="1600" spc="-8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z="1600" spc="-3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научный</a:t>
              </a:r>
              <a:r>
                <a:rPr lang="ru-RU" sz="1600" spc="-8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z="160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·</a:t>
              </a:r>
              <a:r>
                <a:rPr lang="ru-RU" sz="1600" spc="-86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 </a:t>
              </a:r>
              <a:r>
                <a:rPr lang="ru-RU" sz="1600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технологический результат</a:t>
              </a:r>
              <a:endParaRPr lang="ru-RU" sz="1600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5DAC67C-41C8-E9A2-0B95-E27DD8946141}"/>
                </a:ext>
              </a:extLst>
            </p:cNvPr>
            <p:cNvSpPr txBox="1"/>
            <p:nvPr/>
          </p:nvSpPr>
          <p:spPr>
            <a:xfrm>
              <a:off x="2370310" y="4877664"/>
              <a:ext cx="239901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b="1" spc="-10" dirty="0">
                  <a:latin typeface="Montserrat" panose="00000500000000000000" pitchFamily="2" charset="-52"/>
                </a:rPr>
                <a:t>РЕЗУЛЬТАТЫ</a:t>
              </a:r>
              <a:endParaRPr lang="en-US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44BF5B9-D3E4-1E05-C0A7-5F6ED595C99D}"/>
                </a:ext>
              </a:extLst>
            </p:cNvPr>
            <p:cNvSpPr txBox="1"/>
            <p:nvPr/>
          </p:nvSpPr>
          <p:spPr>
            <a:xfrm>
              <a:off x="3971434" y="3285833"/>
              <a:ext cx="3890513" cy="911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-52"/>
                </a:rPr>
                <a:t>УПРАВЛЯЕМЫЙ </a:t>
              </a:r>
            </a:p>
            <a:p>
              <a:pPr algn="ctr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Montserrat" panose="00000500000000000000" pitchFamily="2" charset="-52"/>
                </a:rPr>
                <a:t>ЦИКЛ РЕШЕНИЙ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0ECFA86-9B2C-3B35-6E5D-AABBA3B6E1E1}"/>
                </a:ext>
              </a:extLst>
            </p:cNvPr>
            <p:cNvSpPr txBox="1"/>
            <p:nvPr/>
          </p:nvSpPr>
          <p:spPr>
            <a:xfrm>
              <a:off x="6766581" y="5246996"/>
              <a:ext cx="3267135" cy="7087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1285"/>
                </a:spcBef>
              </a:pPr>
              <a:r>
                <a:rPr lang="ru-RU" spc="-10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согласования · учет · цифровой след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455EDFD-57C0-DAA4-BBD5-32FC212329D5}"/>
                </a:ext>
              </a:extLst>
            </p:cNvPr>
            <p:cNvSpPr txBox="1"/>
            <p:nvPr/>
          </p:nvSpPr>
          <p:spPr>
            <a:xfrm>
              <a:off x="7298825" y="4957935"/>
              <a:ext cx="239901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b="1" spc="-10" dirty="0">
                  <a:latin typeface="Montserrat" panose="00000500000000000000" pitchFamily="2" charset="-52"/>
                </a:rPr>
                <a:t>ПРОЦЕССЫ</a:t>
              </a:r>
              <a:endParaRPr lang="en-US" dirty="0"/>
            </a:p>
          </p:txBody>
        </p:sp>
      </p:grpSp>
      <p:sp>
        <p:nvSpPr>
          <p:cNvPr id="135" name="Slide Number Placeholder 1">
            <a:extLst>
              <a:ext uri="{FF2B5EF4-FFF2-40B4-BE49-F238E27FC236}">
                <a16:creationId xmlns:a16="http://schemas.microsoft.com/office/drawing/2014/main" id="{7D32410F-1BC5-843A-A35C-4FAE268459D8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C9650A-B96D-B4D7-43F8-3454DE82A634}"/>
              </a:ext>
            </a:extLst>
          </p:cNvPr>
          <p:cNvGrpSpPr/>
          <p:nvPr/>
        </p:nvGrpSpPr>
        <p:grpSpPr>
          <a:xfrm>
            <a:off x="328023" y="5751384"/>
            <a:ext cx="1791061" cy="761731"/>
            <a:chOff x="938603" y="9086104"/>
            <a:chExt cx="2922050" cy="711254"/>
          </a:xfrm>
        </p:grpSpPr>
        <p:sp>
          <p:nvSpPr>
            <p:cNvPr id="5" name="object 37">
              <a:extLst>
                <a:ext uri="{FF2B5EF4-FFF2-40B4-BE49-F238E27FC236}">
                  <a16:creationId xmlns:a16="http://schemas.microsoft.com/office/drawing/2014/main" id="{0E3D1A2D-8A6B-ECA5-FA18-F2116CC35E11}"/>
                </a:ext>
              </a:extLst>
            </p:cNvPr>
            <p:cNvSpPr/>
            <p:nvPr/>
          </p:nvSpPr>
          <p:spPr>
            <a:xfrm>
              <a:off x="938603" y="9086104"/>
              <a:ext cx="2922050" cy="711254"/>
            </a:xfrm>
            <a:custGeom>
              <a:avLst/>
              <a:gdLst/>
              <a:ahLst/>
              <a:cxnLst/>
              <a:rect l="l" t="t" r="r" b="b"/>
              <a:pathLst>
                <a:path w="18274665" h="1200150">
                  <a:moveTo>
                    <a:pt x="18150724" y="0"/>
                  </a:moveTo>
                  <a:lnTo>
                    <a:pt x="123336" y="0"/>
                  </a:lnTo>
                  <a:lnTo>
                    <a:pt x="75325" y="9692"/>
                  </a:lnTo>
                  <a:lnTo>
                    <a:pt x="36121" y="36125"/>
                  </a:lnTo>
                  <a:lnTo>
                    <a:pt x="9691" y="75330"/>
                  </a:lnTo>
                  <a:lnTo>
                    <a:pt x="0" y="123336"/>
                  </a:lnTo>
                  <a:lnTo>
                    <a:pt x="0" y="1076427"/>
                  </a:lnTo>
                  <a:lnTo>
                    <a:pt x="9691" y="1124434"/>
                  </a:lnTo>
                  <a:lnTo>
                    <a:pt x="36121" y="1163638"/>
                  </a:lnTo>
                  <a:lnTo>
                    <a:pt x="75325" y="1190071"/>
                  </a:lnTo>
                  <a:lnTo>
                    <a:pt x="123336" y="1199764"/>
                  </a:lnTo>
                  <a:lnTo>
                    <a:pt x="18150724" y="1199764"/>
                  </a:lnTo>
                  <a:lnTo>
                    <a:pt x="18198731" y="1190071"/>
                  </a:lnTo>
                  <a:lnTo>
                    <a:pt x="18237935" y="1163638"/>
                  </a:lnTo>
                  <a:lnTo>
                    <a:pt x="18264368" y="1124434"/>
                  </a:lnTo>
                  <a:lnTo>
                    <a:pt x="18274061" y="1076427"/>
                  </a:lnTo>
                  <a:lnTo>
                    <a:pt x="18274061" y="123336"/>
                  </a:lnTo>
                  <a:lnTo>
                    <a:pt x="18264368" y="75330"/>
                  </a:lnTo>
                  <a:lnTo>
                    <a:pt x="18237935" y="36125"/>
                  </a:lnTo>
                  <a:lnTo>
                    <a:pt x="18198731" y="9692"/>
                  </a:lnTo>
                  <a:lnTo>
                    <a:pt x="18150724" y="0"/>
                  </a:lnTo>
                  <a:close/>
                </a:path>
              </a:pathLst>
            </a:custGeom>
            <a:solidFill>
              <a:srgbClr val="1F3376"/>
            </a:solidFill>
          </p:spPr>
          <p:txBody>
            <a:bodyPr wrap="square" lIns="0" tIns="0" rIns="0" bIns="0" rtlCol="0"/>
            <a:lstStyle/>
            <a:p>
              <a:endParaRPr sz="1100" dirty="0">
                <a:latin typeface="Montserrat" panose="00000500000000000000" pitchFamily="2" charset="-52"/>
              </a:endParaRPr>
            </a:p>
          </p:txBody>
        </p:sp>
        <p:sp>
          <p:nvSpPr>
            <p:cNvPr id="6" name="object 39">
              <a:extLst>
                <a:ext uri="{FF2B5EF4-FFF2-40B4-BE49-F238E27FC236}">
                  <a16:creationId xmlns:a16="http://schemas.microsoft.com/office/drawing/2014/main" id="{7CB22B7B-9EFD-331F-78E6-64AC1EA5F251}"/>
                </a:ext>
              </a:extLst>
            </p:cNvPr>
            <p:cNvSpPr txBox="1"/>
            <p:nvPr/>
          </p:nvSpPr>
          <p:spPr>
            <a:xfrm>
              <a:off x="1149722" y="9294508"/>
              <a:ext cx="2592534" cy="272413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b="1" spc="165" dirty="0">
                  <a:solidFill>
                    <a:srgbClr val="FFFFFF"/>
                  </a:solidFill>
                  <a:latin typeface="Montserrat" panose="00000500000000000000" pitchFamily="2" charset="-52"/>
                  <a:cs typeface="Trebuchet MS"/>
                </a:rPr>
                <a:t>ПРИНЦИП</a:t>
              </a:r>
              <a:endParaRPr dirty="0">
                <a:latin typeface="Montserrat" panose="00000500000000000000" pitchFamily="2" charset="-52"/>
                <a:cs typeface="Trebuchet M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BC19660-D00F-6FA1-46BE-C5DD1F636201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bject 2" descr="$PPTXTitle">
            <a:extLst>
              <a:ext uri="{FF2B5EF4-FFF2-40B4-BE49-F238E27FC236}">
                <a16:creationId xmlns:a16="http://schemas.microsoft.com/office/drawing/2014/main" id="{5ADC666D-EC7A-41A2-B9A7-D4E88B11BC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8753" y="195210"/>
            <a:ext cx="9571113" cy="809670"/>
          </a:xfrm>
          <a:prstGeom prst="rect">
            <a:avLst/>
          </a:prstGeom>
        </p:spPr>
        <p:txBody>
          <a:bodyPr vert="horz" wrap="square" lIns="0" tIns="194843" rIns="0" bIns="0" rtlCol="0">
            <a:spAutoFit/>
          </a:bodyPr>
          <a:lstStyle/>
          <a:p>
            <a:pPr marL="7701">
              <a:spcBef>
                <a:spcPts val="1534"/>
              </a:spcBef>
            </a:pPr>
            <a:r>
              <a:rPr lang="ru-RU" sz="2183" spc="-15" dirty="0">
                <a:solidFill>
                  <a:srgbClr val="000000"/>
                </a:solidFill>
              </a:rPr>
              <a:t>Оценка финансовых результатов</a:t>
            </a:r>
            <a:br>
              <a:rPr lang="ru-RU" sz="2183" spc="-15" dirty="0">
                <a:solidFill>
                  <a:srgbClr val="000000"/>
                </a:solidFill>
              </a:rPr>
            </a:br>
            <a:r>
              <a:rPr lang="ru-RU" sz="1800" b="0" spc="-15" dirty="0">
                <a:solidFill>
                  <a:srgbClr val="000000"/>
                </a:solidFill>
              </a:rPr>
              <a:t>Оценка по методике полных затрат проводится ежегодно Минобрнауки России с 2023 г.</a:t>
            </a:r>
            <a:endParaRPr sz="1800" b="0" spc="-15" dirty="0">
              <a:solidFill>
                <a:srgbClr val="000000"/>
              </a:solidFill>
            </a:endParaRPr>
          </a:p>
        </p:txBody>
      </p:sp>
      <p:sp>
        <p:nvSpPr>
          <p:cNvPr id="26" name="Скругленный прямоугольник 42">
            <a:extLst>
              <a:ext uri="{FF2B5EF4-FFF2-40B4-BE49-F238E27FC236}">
                <a16:creationId xmlns:a16="http://schemas.microsoft.com/office/drawing/2014/main" id="{1D898E56-A823-4A4C-BB3D-69CBA052BF75}"/>
              </a:ext>
            </a:extLst>
          </p:cNvPr>
          <p:cNvSpPr/>
          <p:nvPr/>
        </p:nvSpPr>
        <p:spPr>
          <a:xfrm>
            <a:off x="773723" y="1531306"/>
            <a:ext cx="3085015" cy="921948"/>
          </a:xfrm>
          <a:prstGeom prst="roundRect">
            <a:avLst>
              <a:gd name="adj" fmla="val 3545"/>
            </a:avLst>
          </a:prstGeom>
          <a:noFill/>
          <a:ln w="12700">
            <a:solidFill>
              <a:schemeClr val="accent1">
                <a:shade val="15000"/>
                <a:alpha val="72833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2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Скругленный прямоугольник 42">
            <a:extLst>
              <a:ext uri="{FF2B5EF4-FFF2-40B4-BE49-F238E27FC236}">
                <a16:creationId xmlns:a16="http://schemas.microsoft.com/office/drawing/2014/main" id="{51B85228-8B10-4B67-AE1A-963B1FCAC16B}"/>
              </a:ext>
            </a:extLst>
          </p:cNvPr>
          <p:cNvSpPr/>
          <p:nvPr/>
        </p:nvSpPr>
        <p:spPr>
          <a:xfrm>
            <a:off x="4413486" y="1531306"/>
            <a:ext cx="3209699" cy="963353"/>
          </a:xfrm>
          <a:prstGeom prst="roundRect">
            <a:avLst>
              <a:gd name="adj" fmla="val 3545"/>
            </a:avLst>
          </a:prstGeom>
          <a:noFill/>
          <a:ln w="12700">
            <a:solidFill>
              <a:schemeClr val="accent1">
                <a:shade val="15000"/>
                <a:alpha val="72833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2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Скругленный прямоугольник 42">
            <a:extLst>
              <a:ext uri="{FF2B5EF4-FFF2-40B4-BE49-F238E27FC236}">
                <a16:creationId xmlns:a16="http://schemas.microsoft.com/office/drawing/2014/main" id="{3D62FFBE-774F-4B05-8111-5C85B5A66FCD}"/>
              </a:ext>
            </a:extLst>
          </p:cNvPr>
          <p:cNvSpPr/>
          <p:nvPr/>
        </p:nvSpPr>
        <p:spPr>
          <a:xfrm>
            <a:off x="8326885" y="1515486"/>
            <a:ext cx="3209698" cy="979173"/>
          </a:xfrm>
          <a:prstGeom prst="roundRect">
            <a:avLst>
              <a:gd name="adj" fmla="val 3545"/>
            </a:avLst>
          </a:prstGeom>
          <a:noFill/>
          <a:ln w="12700">
            <a:solidFill>
              <a:schemeClr val="accent1">
                <a:shade val="15000"/>
                <a:alpha val="72833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2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1C754D6-D6FB-42DF-ACBD-1D37C6C5363D}"/>
              </a:ext>
            </a:extLst>
          </p:cNvPr>
          <p:cNvSpPr/>
          <p:nvPr/>
        </p:nvSpPr>
        <p:spPr>
          <a:xfrm>
            <a:off x="649038" y="1561466"/>
            <a:ext cx="3209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59%</a:t>
            </a:r>
          </a:p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Организаций с положительным результатом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1046E4A-E5FE-4C23-883A-0712EE405C5D}"/>
              </a:ext>
            </a:extLst>
          </p:cNvPr>
          <p:cNvSpPr/>
          <p:nvPr/>
        </p:nvSpPr>
        <p:spPr>
          <a:xfrm>
            <a:off x="5110484" y="1545728"/>
            <a:ext cx="1545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3%</a:t>
            </a:r>
          </a:p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Общая доходность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raphik LCG" panose="020B0503030202060203" pitchFamily="34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71D1C6-F3E8-4BD4-A273-6F6B1649CB14}"/>
              </a:ext>
            </a:extLst>
          </p:cNvPr>
          <p:cNvSpPr txBox="1"/>
          <p:nvPr/>
        </p:nvSpPr>
        <p:spPr>
          <a:xfrm>
            <a:off x="8490869" y="1450946"/>
            <a:ext cx="29864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Индикатор по типам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 77%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ДПО 73%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 59%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93644CD-F9F4-44D6-8902-D07CF875D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69" y="1129593"/>
            <a:ext cx="172887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Общий результат</a:t>
            </a: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altLang="ru-RU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D1F397E-580E-4C30-9635-876FFF4BC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69" y="2619111"/>
            <a:ext cx="296401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Проблема платных программ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Скругленный прямоугольник 42">
            <a:extLst>
              <a:ext uri="{FF2B5EF4-FFF2-40B4-BE49-F238E27FC236}">
                <a16:creationId xmlns:a16="http://schemas.microsoft.com/office/drawing/2014/main" id="{D0A75CBE-94B0-4100-9C2D-C2AF38AADFAF}"/>
              </a:ext>
            </a:extLst>
          </p:cNvPr>
          <p:cNvSpPr/>
          <p:nvPr/>
        </p:nvSpPr>
        <p:spPr>
          <a:xfrm>
            <a:off x="773724" y="3011312"/>
            <a:ext cx="1625528" cy="1254581"/>
          </a:xfrm>
          <a:prstGeom prst="roundRect">
            <a:avLst>
              <a:gd name="adj" fmla="val 3545"/>
            </a:avLst>
          </a:prstGeom>
          <a:noFill/>
          <a:ln w="12700">
            <a:solidFill>
              <a:schemeClr val="accent1">
                <a:shade val="15000"/>
                <a:alpha val="72833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92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E91E6F-9EE6-4DA1-A41E-61EDA722957D}"/>
              </a:ext>
            </a:extLst>
          </p:cNvPr>
          <p:cNvSpPr txBox="1"/>
          <p:nvPr/>
        </p:nvSpPr>
        <p:spPr>
          <a:xfrm>
            <a:off x="797439" y="3082502"/>
            <a:ext cx="16255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61 %</a:t>
            </a:r>
          </a:p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программ ВО имеют затраты &gt; цены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graphicFrame>
        <p:nvGraphicFramePr>
          <p:cNvPr id="37" name="Диаграмма 36">
            <a:extLst>
              <a:ext uri="{FF2B5EF4-FFF2-40B4-BE49-F238E27FC236}">
                <a16:creationId xmlns:a16="http://schemas.microsoft.com/office/drawing/2014/main" id="{FB004EFB-D75C-4136-99F8-E6FB83196303}"/>
              </a:ext>
            </a:extLst>
          </p:cNvPr>
          <p:cNvGraphicFramePr>
            <a:graphicFrameLocks/>
          </p:cNvGraphicFramePr>
          <p:nvPr/>
        </p:nvGraphicFramePr>
        <p:xfrm>
          <a:off x="4117488" y="2822828"/>
          <a:ext cx="5584777" cy="1601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693341F3-6896-4144-8123-D9A0A3FA3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23" y="4432727"/>
            <a:ext cx="282147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Потенциал снижения затрат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15E662D-DD06-4C37-B58D-4AF76D38F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24" y="4729973"/>
            <a:ext cx="36411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Направления с резервами (доля организаций):</a:t>
            </a: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8" name="Диаграмма 37">
            <a:extLst>
              <a:ext uri="{FF2B5EF4-FFF2-40B4-BE49-F238E27FC236}">
                <a16:creationId xmlns:a16="http://schemas.microsoft.com/office/drawing/2014/main" id="{7A111950-8525-4250-990A-CD088C577A04}"/>
              </a:ext>
            </a:extLst>
          </p:cNvPr>
          <p:cNvGraphicFramePr>
            <a:graphicFrameLocks/>
          </p:cNvGraphicFramePr>
          <p:nvPr/>
        </p:nvGraphicFramePr>
        <p:xfrm>
          <a:off x="649038" y="4945417"/>
          <a:ext cx="8973133" cy="1614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5">
            <a:extLst>
              <a:ext uri="{FF2B5EF4-FFF2-40B4-BE49-F238E27FC236}">
                <a16:creationId xmlns:a16="http://schemas.microsoft.com/office/drawing/2014/main" id="{6D60EBD0-CEC4-45EB-B158-B9F38B765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2265" y="5155139"/>
            <a:ext cx="29590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*Оптимизация студент/ППС в магистратуре, аспирантуре </a:t>
            </a:r>
            <a:endParaRPr kumimoji="0" lang="ru-RU" altLang="ru-RU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FF0C330-374D-4D04-B894-C00E262B2F48}"/>
              </a:ext>
            </a:extLst>
          </p:cNvPr>
          <p:cNvCxnSpPr/>
          <p:nvPr/>
        </p:nvCxnSpPr>
        <p:spPr>
          <a:xfrm>
            <a:off x="649038" y="2619111"/>
            <a:ext cx="11154272" cy="0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290A25A-4D0A-4D7F-8FF1-F0081A75FFDE}"/>
              </a:ext>
            </a:extLst>
          </p:cNvPr>
          <p:cNvCxnSpPr/>
          <p:nvPr/>
        </p:nvCxnSpPr>
        <p:spPr>
          <a:xfrm>
            <a:off x="649038" y="4419394"/>
            <a:ext cx="11154272" cy="0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angle 6">
            <a:extLst>
              <a:ext uri="{FF2B5EF4-FFF2-40B4-BE49-F238E27FC236}">
                <a16:creationId xmlns:a16="http://schemas.microsoft.com/office/drawing/2014/main" id="{8AE3E70F-A9FE-4A92-8366-EE6771B82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5086" y="5804134"/>
            <a:ext cx="226932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ПНИ – прикладные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ПОНИ – поисковые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 ФНИ – фундамент 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B4C94806-B074-42C9-81D8-834045948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37" y="6453700"/>
            <a:ext cx="1148654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Вывод: ключевая проблема – убыточность программ ВО (61%), при этом общая доходность крайне низкая (3%)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Резервы –в оптимизации административных и учебных процессов</a:t>
            </a:r>
            <a:r>
              <a:rPr kumimoji="0" lang="ru-RU" altLang="ru-RU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C0FAA05D-8951-4156-A0D4-1A415F39660F}"/>
              </a:ext>
            </a:extLst>
          </p:cNvPr>
          <p:cNvCxnSpPr>
            <a:cxnSpLocks/>
          </p:cNvCxnSpPr>
          <p:nvPr/>
        </p:nvCxnSpPr>
        <p:spPr>
          <a:xfrm flipV="1">
            <a:off x="3709786" y="1950487"/>
            <a:ext cx="0" cy="31039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EC2F643B-7266-4877-9053-F0D98922E4CC}"/>
              </a:ext>
            </a:extLst>
          </p:cNvPr>
          <p:cNvCxnSpPr>
            <a:cxnSpLocks/>
          </p:cNvCxnSpPr>
          <p:nvPr/>
        </p:nvCxnSpPr>
        <p:spPr>
          <a:xfrm>
            <a:off x="6823500" y="1914180"/>
            <a:ext cx="0" cy="34669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5" name="Рисунок 44" descr="Флажок со сплошной заливкой">
            <a:extLst>
              <a:ext uri="{FF2B5EF4-FFF2-40B4-BE49-F238E27FC236}">
                <a16:creationId xmlns:a16="http://schemas.microsoft.com/office/drawing/2014/main" id="{E8EDEEE5-081C-46E8-99E1-667C271A3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0765" y="1712076"/>
            <a:ext cx="271116" cy="284810"/>
          </a:xfrm>
          <a:prstGeom prst="rect">
            <a:avLst/>
          </a:prstGeom>
        </p:spPr>
      </p:pic>
      <p:pic>
        <p:nvPicPr>
          <p:cNvPr id="46" name="Рисунок 45" descr="Флажок со сплошной заливкой">
            <a:extLst>
              <a:ext uri="{FF2B5EF4-FFF2-40B4-BE49-F238E27FC236}">
                <a16:creationId xmlns:a16="http://schemas.microsoft.com/office/drawing/2014/main" id="{0E5A71DE-32D7-47D4-8F3F-A9FA24967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0765" y="1941186"/>
            <a:ext cx="271116" cy="28481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57BB9C40-BC20-4464-9B20-CD3F39658DC8}"/>
              </a:ext>
            </a:extLst>
          </p:cNvPr>
          <p:cNvSpPr txBox="1"/>
          <p:nvPr/>
        </p:nvSpPr>
        <p:spPr>
          <a:xfrm>
            <a:off x="10363040" y="2216203"/>
            <a:ext cx="426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🟡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5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241AD8-CD3A-FC5E-0D9B-A93797200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AF1E9EF-91EF-5581-3EBF-63355E7D44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307" y="116617"/>
            <a:ext cx="7314414" cy="565308"/>
          </a:xfrm>
          <a:prstGeom prst="rect">
            <a:avLst/>
          </a:prstGeom>
        </p:spPr>
        <p:txBody>
          <a:bodyPr vert="horz" wrap="square" lIns="0" tIns="194843" rIns="0" bIns="0" rtlCol="0">
            <a:spAutoFit/>
          </a:bodyPr>
          <a:lstStyle/>
          <a:p>
            <a:pPr marL="7701" algn="l">
              <a:spcBef>
                <a:spcPts val="1534"/>
              </a:spcBef>
            </a:pPr>
            <a:r>
              <a:rPr lang="ru-RU" spc="-15" dirty="0">
                <a:solidFill>
                  <a:srgbClr val="000000"/>
                </a:solidFill>
              </a:rPr>
              <a:t>Показатели неэффективности</a:t>
            </a:r>
            <a:endParaRPr lang="ru-RU" spc="-15" dirty="0">
              <a:solidFill>
                <a:srgbClr val="000000"/>
              </a:solidFill>
              <a:highlight>
                <a:srgbClr val="FF0000"/>
              </a:highlight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6D2F940-BCA0-B94D-47EC-0C97DAD01BD6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53">
            <a:extLst>
              <a:ext uri="{FF2B5EF4-FFF2-40B4-BE49-F238E27FC236}">
                <a16:creationId xmlns:a16="http://schemas.microsoft.com/office/drawing/2014/main" id="{5BC05E59-CEEC-2AF2-6D86-F48A70AD6F78}"/>
              </a:ext>
            </a:extLst>
          </p:cNvPr>
          <p:cNvSpPr/>
          <p:nvPr/>
        </p:nvSpPr>
        <p:spPr>
          <a:xfrm>
            <a:off x="2081184" y="1219287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Превышение СЗП ППС</a:t>
            </a:r>
          </a:p>
        </p:txBody>
      </p:sp>
      <p:sp>
        <p:nvSpPr>
          <p:cNvPr id="10" name="Скругленный прямоугольник 54">
            <a:extLst>
              <a:ext uri="{FF2B5EF4-FFF2-40B4-BE49-F238E27FC236}">
                <a16:creationId xmlns:a16="http://schemas.microsoft.com/office/drawing/2014/main" id="{8AC377E3-3541-9673-A994-FC2661190C0D}"/>
              </a:ext>
            </a:extLst>
          </p:cNvPr>
          <p:cNvSpPr/>
          <p:nvPr/>
        </p:nvSpPr>
        <p:spPr>
          <a:xfrm>
            <a:off x="2081184" y="2015502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Низкое соотношение численности обучающихся </a:t>
            </a:r>
            <a:b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</a:b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и ППС </a:t>
            </a:r>
          </a:p>
        </p:txBody>
      </p:sp>
      <p:sp>
        <p:nvSpPr>
          <p:cNvPr id="11" name="Скругленный прямоугольник 55">
            <a:extLst>
              <a:ext uri="{FF2B5EF4-FFF2-40B4-BE49-F238E27FC236}">
                <a16:creationId xmlns:a16="http://schemas.microsoft.com/office/drawing/2014/main" id="{520EBC18-99A8-F935-32BC-51C2CA2949DD}"/>
              </a:ext>
            </a:extLst>
          </p:cNvPr>
          <p:cNvSpPr/>
          <p:nvPr/>
        </p:nvSpPr>
        <p:spPr>
          <a:xfrm>
            <a:off x="2081184" y="2934411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Превышение СЗП АУП и УВП</a:t>
            </a:r>
          </a:p>
        </p:txBody>
      </p:sp>
      <p:sp>
        <p:nvSpPr>
          <p:cNvPr id="12" name="Скругленный прямоугольник 56">
            <a:extLst>
              <a:ext uri="{FF2B5EF4-FFF2-40B4-BE49-F238E27FC236}">
                <a16:creationId xmlns:a16="http://schemas.microsoft.com/office/drawing/2014/main" id="{AF88619F-0393-B484-6B3C-563D8FC3D9B4}"/>
              </a:ext>
            </a:extLst>
          </p:cNvPr>
          <p:cNvSpPr/>
          <p:nvPr/>
        </p:nvSpPr>
        <p:spPr>
          <a:xfrm>
            <a:off x="2081184" y="4457745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Высокая доля численности АУП и УВП</a:t>
            </a:r>
          </a:p>
        </p:txBody>
      </p:sp>
      <p:sp>
        <p:nvSpPr>
          <p:cNvPr id="14" name="Скругленный прямоугольник 57">
            <a:extLst>
              <a:ext uri="{FF2B5EF4-FFF2-40B4-BE49-F238E27FC236}">
                <a16:creationId xmlns:a16="http://schemas.microsoft.com/office/drawing/2014/main" id="{63F48E34-0B4D-FD7C-86E0-128BAC43CEC3}"/>
              </a:ext>
            </a:extLst>
          </p:cNvPr>
          <p:cNvSpPr/>
          <p:nvPr/>
        </p:nvSpPr>
        <p:spPr>
          <a:xfrm>
            <a:off x="2081184" y="3677028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Высокая доля ФОТ АУП и УВП</a:t>
            </a:r>
          </a:p>
        </p:txBody>
      </p:sp>
      <p:sp>
        <p:nvSpPr>
          <p:cNvPr id="15" name="Скругленный прямоугольник 58">
            <a:extLst>
              <a:ext uri="{FF2B5EF4-FFF2-40B4-BE49-F238E27FC236}">
                <a16:creationId xmlns:a16="http://schemas.microsoft.com/office/drawing/2014/main" id="{27449E74-C4B1-68E6-BCC3-76DAFF18B589}"/>
              </a:ext>
            </a:extLst>
          </p:cNvPr>
          <p:cNvSpPr/>
          <p:nvPr/>
        </p:nvSpPr>
        <p:spPr>
          <a:xfrm>
            <a:off x="2081182" y="5428962"/>
            <a:ext cx="3429810" cy="6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Большая площадь неиспользуемого недвижимого имущества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A5699BA-82F3-CE14-1E92-DB264CB38471}"/>
              </a:ext>
            </a:extLst>
          </p:cNvPr>
          <p:cNvSpPr/>
          <p:nvPr/>
        </p:nvSpPr>
        <p:spPr>
          <a:xfrm>
            <a:off x="1860187" y="2812618"/>
            <a:ext cx="10042511" cy="2439416"/>
          </a:xfrm>
          <a:prstGeom prst="roundRect">
            <a:avLst>
              <a:gd name="adj" fmla="val 11020"/>
            </a:avLst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Montserrat" panose="00000500000000000000" pitchFamily="2" charset="-52"/>
            </a:endParaRPr>
          </a:p>
        </p:txBody>
      </p:sp>
      <p:sp>
        <p:nvSpPr>
          <p:cNvPr id="16" name="Прямоугольник 59">
            <a:extLst>
              <a:ext uri="{FF2B5EF4-FFF2-40B4-BE49-F238E27FC236}">
                <a16:creationId xmlns:a16="http://schemas.microsoft.com/office/drawing/2014/main" id="{C41B041D-B7F1-DC61-08DD-1A88DD828EBE}"/>
              </a:ext>
            </a:extLst>
          </p:cNvPr>
          <p:cNvSpPr/>
          <p:nvPr/>
        </p:nvSpPr>
        <p:spPr>
          <a:xfrm>
            <a:off x="560241" y="1324563"/>
            <a:ext cx="12999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554492"/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ФОТ ППС</a:t>
            </a:r>
          </a:p>
        </p:txBody>
      </p:sp>
      <p:sp>
        <p:nvSpPr>
          <p:cNvPr id="17" name="Прямоугольник 60">
            <a:extLst>
              <a:ext uri="{FF2B5EF4-FFF2-40B4-BE49-F238E27FC236}">
                <a16:creationId xmlns:a16="http://schemas.microsoft.com/office/drawing/2014/main" id="{91BAB196-6E10-3339-366D-F5A618EA679E}"/>
              </a:ext>
            </a:extLst>
          </p:cNvPr>
          <p:cNvSpPr/>
          <p:nvPr/>
        </p:nvSpPr>
        <p:spPr>
          <a:xfrm>
            <a:off x="-108490" y="2179394"/>
            <a:ext cx="21824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554492"/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НАПОЛНЯЕМОСТЬ</a:t>
            </a:r>
          </a:p>
        </p:txBody>
      </p:sp>
      <p:sp>
        <p:nvSpPr>
          <p:cNvPr id="27" name="Прямоугольник 61">
            <a:extLst>
              <a:ext uri="{FF2B5EF4-FFF2-40B4-BE49-F238E27FC236}">
                <a16:creationId xmlns:a16="http://schemas.microsoft.com/office/drawing/2014/main" id="{D08FFECF-AF70-E9C3-3AE4-9CF3857203C1}"/>
              </a:ext>
            </a:extLst>
          </p:cNvPr>
          <p:cNvSpPr/>
          <p:nvPr/>
        </p:nvSpPr>
        <p:spPr>
          <a:xfrm>
            <a:off x="681113" y="3718127"/>
            <a:ext cx="109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554492"/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ФОТ АУП И УВП</a:t>
            </a:r>
          </a:p>
        </p:txBody>
      </p:sp>
      <p:sp>
        <p:nvSpPr>
          <p:cNvPr id="31" name="Прямоугольник 106">
            <a:extLst>
              <a:ext uri="{FF2B5EF4-FFF2-40B4-BE49-F238E27FC236}">
                <a16:creationId xmlns:a16="http://schemas.microsoft.com/office/drawing/2014/main" id="{A6817B11-39FF-D997-21EA-A64A0BE996FA}"/>
              </a:ext>
            </a:extLst>
          </p:cNvPr>
          <p:cNvSpPr/>
          <p:nvPr/>
        </p:nvSpPr>
        <p:spPr>
          <a:xfrm>
            <a:off x="98383" y="5612487"/>
            <a:ext cx="1810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554492"/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ИМУЩЕСТВО</a:t>
            </a:r>
          </a:p>
        </p:txBody>
      </p:sp>
      <p:sp>
        <p:nvSpPr>
          <p:cNvPr id="33" name="Скругленный прямоугольник 97">
            <a:extLst>
              <a:ext uri="{FF2B5EF4-FFF2-40B4-BE49-F238E27FC236}">
                <a16:creationId xmlns:a16="http://schemas.microsoft.com/office/drawing/2014/main" id="{EEF8F1C9-ACA3-DF86-0C43-F8D2E277C65F}"/>
              </a:ext>
            </a:extLst>
          </p:cNvPr>
          <p:cNvSpPr/>
          <p:nvPr/>
        </p:nvSpPr>
        <p:spPr>
          <a:xfrm>
            <a:off x="5721923" y="1204002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 7 организаций </a:t>
            </a:r>
          </a:p>
          <a:p>
            <a:pPr algn="ctr" defTabSz="554492"/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(3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 организаций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* </a:t>
            </a:r>
          </a:p>
        </p:txBody>
      </p:sp>
      <p:sp>
        <p:nvSpPr>
          <p:cNvPr id="34" name="Скругленный прямоугольник 98">
            <a:extLst>
              <a:ext uri="{FF2B5EF4-FFF2-40B4-BE49-F238E27FC236}">
                <a16:creationId xmlns:a16="http://schemas.microsoft.com/office/drawing/2014/main" id="{7B174942-BD6C-FFC5-33A7-5B8381163262}"/>
              </a:ext>
            </a:extLst>
          </p:cNvPr>
          <p:cNvSpPr/>
          <p:nvPr/>
        </p:nvSpPr>
        <p:spPr>
          <a:xfrm>
            <a:off x="5721923" y="2011593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68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организации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(29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,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1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35" name="Скругленный прямоугольник 99">
            <a:extLst>
              <a:ext uri="{FF2B5EF4-FFF2-40B4-BE49-F238E27FC236}">
                <a16:creationId xmlns:a16="http://schemas.microsoft.com/office/drawing/2014/main" id="{4406E570-3CC7-1B67-8852-6ED18B973579}"/>
              </a:ext>
            </a:extLst>
          </p:cNvPr>
          <p:cNvSpPr/>
          <p:nvPr/>
        </p:nvSpPr>
        <p:spPr>
          <a:xfrm>
            <a:off x="5721923" y="2941878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92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организации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(39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,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3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36" name="Скругленный прямоугольник 100">
            <a:extLst>
              <a:ext uri="{FF2B5EF4-FFF2-40B4-BE49-F238E27FC236}">
                <a16:creationId xmlns:a16="http://schemas.microsoft.com/office/drawing/2014/main" id="{F65109D2-D852-88D7-B8D4-EB38E4A4F12E}"/>
              </a:ext>
            </a:extLst>
          </p:cNvPr>
          <p:cNvSpPr/>
          <p:nvPr/>
        </p:nvSpPr>
        <p:spPr>
          <a:xfrm>
            <a:off x="5721923" y="3695871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19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4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организаций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8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2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,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9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37" name="Скругленный прямоугольник 101">
            <a:extLst>
              <a:ext uri="{FF2B5EF4-FFF2-40B4-BE49-F238E27FC236}">
                <a16:creationId xmlns:a16="http://schemas.microsoft.com/office/drawing/2014/main" id="{C958DB3D-8E0E-46C5-3D15-EE4B62538ADF}"/>
              </a:ext>
            </a:extLst>
          </p:cNvPr>
          <p:cNvSpPr/>
          <p:nvPr/>
        </p:nvSpPr>
        <p:spPr>
          <a:xfrm>
            <a:off x="5721923" y="4487964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88 организаций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37,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6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38" name="Скругленный прямоугольник 102">
            <a:extLst>
              <a:ext uri="{FF2B5EF4-FFF2-40B4-BE49-F238E27FC236}">
                <a16:creationId xmlns:a16="http://schemas.microsoft.com/office/drawing/2014/main" id="{7A6B7894-4A87-E9DF-76F3-4D1C73F37652}"/>
              </a:ext>
            </a:extLst>
          </p:cNvPr>
          <p:cNvSpPr/>
          <p:nvPr/>
        </p:nvSpPr>
        <p:spPr>
          <a:xfrm>
            <a:off x="5721923" y="5470558"/>
            <a:ext cx="2844000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выявлено у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3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6 организаций 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(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1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5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,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4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%</a:t>
            </a:r>
            <a:r>
              <a:rPr lang="en-US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)</a:t>
            </a:r>
            <a:r>
              <a:rPr lang="ru-RU" sz="1600" kern="0" dirty="0">
                <a:solidFill>
                  <a:srgbClr val="001746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39" name="Скругленный прямоугольник 62">
            <a:extLst>
              <a:ext uri="{FF2B5EF4-FFF2-40B4-BE49-F238E27FC236}">
                <a16:creationId xmlns:a16="http://schemas.microsoft.com/office/drawing/2014/main" id="{B0F156ED-B6BE-E0F2-FF76-24C6C8D1CC77}"/>
              </a:ext>
            </a:extLst>
          </p:cNvPr>
          <p:cNvSpPr/>
          <p:nvPr/>
        </p:nvSpPr>
        <p:spPr>
          <a:xfrm>
            <a:off x="8755067" y="1162924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более 200% от СЗП субъекта</a:t>
            </a:r>
          </a:p>
        </p:txBody>
      </p:sp>
      <p:sp>
        <p:nvSpPr>
          <p:cNvPr id="40" name="Скругленный прямоугольник 63">
            <a:extLst>
              <a:ext uri="{FF2B5EF4-FFF2-40B4-BE49-F238E27FC236}">
                <a16:creationId xmlns:a16="http://schemas.microsoft.com/office/drawing/2014/main" id="{FACA0F8E-2309-6910-756A-8065C5F90675}"/>
              </a:ext>
            </a:extLst>
          </p:cNvPr>
          <p:cNvSpPr/>
          <p:nvPr/>
        </p:nvSpPr>
        <p:spPr>
          <a:xfrm>
            <a:off x="8755067" y="1972572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Менее интервала 6-12</a:t>
            </a:r>
          </a:p>
        </p:txBody>
      </p:sp>
      <p:sp>
        <p:nvSpPr>
          <p:cNvPr id="41" name="Скругленный прямоугольник 93">
            <a:extLst>
              <a:ext uri="{FF2B5EF4-FFF2-40B4-BE49-F238E27FC236}">
                <a16:creationId xmlns:a16="http://schemas.microsoft.com/office/drawing/2014/main" id="{B8D10A5A-311C-9613-BF97-2A1A492BD70F}"/>
              </a:ext>
            </a:extLst>
          </p:cNvPr>
          <p:cNvSpPr/>
          <p:nvPr/>
        </p:nvSpPr>
        <p:spPr>
          <a:xfrm>
            <a:off x="8755067" y="2904914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больше СЗП субъекта</a:t>
            </a:r>
          </a:p>
        </p:txBody>
      </p:sp>
      <p:sp>
        <p:nvSpPr>
          <p:cNvPr id="42" name="Скругленный прямоугольник 94">
            <a:extLst>
              <a:ext uri="{FF2B5EF4-FFF2-40B4-BE49-F238E27FC236}">
                <a16:creationId xmlns:a16="http://schemas.microsoft.com/office/drawing/2014/main" id="{ACE1AB3A-A05D-4EF4-453B-3CC50AF93079}"/>
              </a:ext>
            </a:extLst>
          </p:cNvPr>
          <p:cNvSpPr/>
          <p:nvPr/>
        </p:nvSpPr>
        <p:spPr>
          <a:xfrm>
            <a:off x="8752360" y="3660964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37%</a:t>
            </a:r>
          </a:p>
        </p:txBody>
      </p:sp>
      <p:sp>
        <p:nvSpPr>
          <p:cNvPr id="43" name="Скругленный прямоугольник 95">
            <a:extLst>
              <a:ext uri="{FF2B5EF4-FFF2-40B4-BE49-F238E27FC236}">
                <a16:creationId xmlns:a16="http://schemas.microsoft.com/office/drawing/2014/main" id="{9B280E46-6FBB-E8A6-0AA3-C17801F62004}"/>
              </a:ext>
            </a:extLst>
          </p:cNvPr>
          <p:cNvSpPr/>
          <p:nvPr/>
        </p:nvSpPr>
        <p:spPr>
          <a:xfrm>
            <a:off x="8755067" y="4455114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40%</a:t>
            </a:r>
          </a:p>
        </p:txBody>
      </p:sp>
      <p:sp>
        <p:nvSpPr>
          <p:cNvPr id="45" name="Скругленный прямоугольник 96">
            <a:extLst>
              <a:ext uri="{FF2B5EF4-FFF2-40B4-BE49-F238E27FC236}">
                <a16:creationId xmlns:a16="http://schemas.microsoft.com/office/drawing/2014/main" id="{FD1DCBA2-9207-0758-EA8A-4849879A180C}"/>
              </a:ext>
            </a:extLst>
          </p:cNvPr>
          <p:cNvSpPr/>
          <p:nvPr/>
        </p:nvSpPr>
        <p:spPr>
          <a:xfrm>
            <a:off x="8755067" y="5439764"/>
            <a:ext cx="2844000" cy="68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r>
              <a:rPr lang="ru-RU" sz="1400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более 5% от общего объема расходов на СНИ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53CEC55-A0F6-1530-A671-975BA4A83B4D}"/>
              </a:ext>
            </a:extLst>
          </p:cNvPr>
          <p:cNvSpPr txBox="1"/>
          <p:nvPr/>
        </p:nvSpPr>
        <p:spPr>
          <a:xfrm>
            <a:off x="9052782" y="800629"/>
            <a:ext cx="21802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ru-RU" sz="105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ЦЕЛЕВОЙ ПОКАЗАТЕЛЬ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382A7C3-C71C-4B8C-91F8-C0A9B32A2981}"/>
              </a:ext>
            </a:extLst>
          </p:cNvPr>
          <p:cNvSpPr txBox="1"/>
          <p:nvPr/>
        </p:nvSpPr>
        <p:spPr>
          <a:xfrm>
            <a:off x="2696998" y="793371"/>
            <a:ext cx="21802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ru-RU" sz="105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ПОКАЗАТЕЛЬ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A474A6-C9A6-432E-EB08-274D337CC655}"/>
              </a:ext>
            </a:extLst>
          </p:cNvPr>
          <p:cNvSpPr txBox="1"/>
          <p:nvPr/>
        </p:nvSpPr>
        <p:spPr>
          <a:xfrm>
            <a:off x="6020387" y="812771"/>
            <a:ext cx="21802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ru-RU" sz="105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НАЛИЧИЕ ПРЕВЫШЕНИЯ</a:t>
            </a:r>
            <a:endParaRPr lang="en-US" sz="1050" b="1" kern="0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00077C-602C-51E6-A930-D1BA78FE12A9}"/>
              </a:ext>
            </a:extLst>
          </p:cNvPr>
          <p:cNvSpPr txBox="1"/>
          <p:nvPr/>
        </p:nvSpPr>
        <p:spPr>
          <a:xfrm>
            <a:off x="5627351" y="6191123"/>
            <a:ext cx="30331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latin typeface="Montserrat" panose="00000500000000000000" pitchFamily="2" charset="-52"/>
              </a:rPr>
              <a:t>*количество и доля организаций подведомственной сети (из 234)</a:t>
            </a:r>
            <a:endParaRPr lang="en-US" sz="1100" i="1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2077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FCDAB5B-2326-26F1-96D5-9FCA1111C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8A46958-B7E8-D637-59D2-01A750767615}"/>
              </a:ext>
            </a:extLst>
          </p:cNvPr>
          <p:cNvSpPr txBox="1"/>
          <p:nvPr/>
        </p:nvSpPr>
        <p:spPr>
          <a:xfrm>
            <a:off x="11279068" y="6263141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63C7C3C-9BFE-4D50-A44E-7FA776313BC3}"/>
              </a:ext>
            </a:extLst>
          </p:cNvPr>
          <p:cNvSpPr/>
          <p:nvPr/>
        </p:nvSpPr>
        <p:spPr>
          <a:xfrm>
            <a:off x="3262747" y="1086106"/>
            <a:ext cx="6012306" cy="33855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7701" marR="0" lvl="0" indent="0" algn="ctr" defTabSz="914400" rtl="0" eaLnBrk="1" fontAlgn="auto" latinLnBrk="0" hangingPunct="1">
              <a:lnSpc>
                <a:spcPct val="100000"/>
              </a:lnSpc>
              <a:spcBef>
                <a:spcPts val="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МЕРЫ ПОВЫШЕНИЯ ЭФФЕКТИВНОСТИ ДЕЯТЕЛЬНОСТИ ВУЗА</a:t>
            </a:r>
            <a:endParaRPr kumimoji="0" lang="ru-RU" sz="1600" b="1" i="0" u="none" strike="noStrike" kern="0" cap="none" spc="-6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sp>
        <p:nvSpPr>
          <p:cNvPr id="21" name="object 2" descr="$PPTXTitle">
            <a:extLst>
              <a:ext uri="{FF2B5EF4-FFF2-40B4-BE49-F238E27FC236}">
                <a16:creationId xmlns:a16="http://schemas.microsoft.com/office/drawing/2014/main" id="{BD26635B-845E-40CD-89D1-7ECEF81015A3}"/>
              </a:ext>
            </a:extLst>
          </p:cNvPr>
          <p:cNvSpPr txBox="1">
            <a:spLocks/>
          </p:cNvSpPr>
          <p:nvPr/>
        </p:nvSpPr>
        <p:spPr>
          <a:xfrm>
            <a:off x="488353" y="121125"/>
            <a:ext cx="7840779" cy="758114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>
            <a:lvl1pPr>
              <a:defRPr sz="2395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0" lvl="0" indent="0" algn="l" defTabSz="914400" rtl="0" eaLnBrk="1" fontAlgn="auto" latinLnBrk="0" hangingPunct="1">
              <a:lnSpc>
                <a:spcPct val="100000"/>
              </a:lnSpc>
              <a:spcBef>
                <a:spcPts val="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95" b="1" i="0" u="none" strike="noStrike" kern="0" cap="none" spc="0" normalizeH="0" baseline="0" noProof="0" dirty="0">
                <a:ln>
                  <a:noFill/>
                </a:ln>
                <a:solidFill>
                  <a:srgbClr val="060708"/>
                </a:solidFill>
                <a:effectLst/>
                <a:uLnTx/>
                <a:uFillTx/>
                <a:latin typeface="-apple-system"/>
                <a:ea typeface="+mj-ea"/>
              </a:rPr>
              <a:t>Меры повышения эффективности деятельности вуза</a:t>
            </a:r>
          </a:p>
          <a:p>
            <a:pPr marL="7701" marR="0" lvl="0" indent="0" algn="l" defTabSz="914400" rtl="0" eaLnBrk="1" fontAlgn="auto" latinLnBrk="0" hangingPunct="1">
              <a:lnSpc>
                <a:spcPct val="100000"/>
              </a:lnSpc>
              <a:spcBef>
                <a:spcPts val="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95" b="0" i="0" u="none" strike="noStrike" kern="0" cap="none" spc="0" normalizeH="0" baseline="0" noProof="0" dirty="0">
                <a:ln>
                  <a:noFill/>
                </a:ln>
                <a:solidFill>
                  <a:srgbClr val="060708"/>
                </a:solidFill>
                <a:effectLst/>
                <a:uLnTx/>
                <a:uFillTx/>
                <a:latin typeface="-apple-system"/>
                <a:ea typeface="+mj-ea"/>
              </a:rPr>
              <a:t>Стратегические приоритеты развития университета</a:t>
            </a:r>
            <a:endParaRPr kumimoji="0" lang="ru-RU" sz="2395" b="1" i="0" u="none" strike="noStrike" kern="0" cap="none" spc="-6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j-ea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A3C6C0C-A733-4C28-A132-4113889817C6}"/>
              </a:ext>
            </a:extLst>
          </p:cNvPr>
          <p:cNvSpPr/>
          <p:nvPr/>
        </p:nvSpPr>
        <p:spPr>
          <a:xfrm>
            <a:off x="643460" y="1597958"/>
            <a:ext cx="2509184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1.Образование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1D0C5FC-C276-4866-B06F-9E5ED5829574}"/>
              </a:ext>
            </a:extLst>
          </p:cNvPr>
          <p:cNvSpPr/>
          <p:nvPr/>
        </p:nvSpPr>
        <p:spPr>
          <a:xfrm>
            <a:off x="3614284" y="1597958"/>
            <a:ext cx="2779388" cy="36933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2.Кадры и ФОТ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21A550A-E566-4A8F-9C45-415BC1F74294}"/>
              </a:ext>
            </a:extLst>
          </p:cNvPr>
          <p:cNvSpPr/>
          <p:nvPr/>
        </p:nvSpPr>
        <p:spPr>
          <a:xfrm>
            <a:off x="6724886" y="1597958"/>
            <a:ext cx="228364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3.Имущество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3094E5-7AD4-4FB2-BA06-01C18381DAD6}"/>
              </a:ext>
            </a:extLst>
          </p:cNvPr>
          <p:cNvSpPr/>
          <p:nvPr/>
        </p:nvSpPr>
        <p:spPr>
          <a:xfrm>
            <a:off x="9275053" y="1600198"/>
            <a:ext cx="2861734" cy="36933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4.Орг. структура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  <p:sp>
        <p:nvSpPr>
          <p:cNvPr id="28" name="Скругленный прямоугольник 42">
            <a:extLst>
              <a:ext uri="{FF2B5EF4-FFF2-40B4-BE49-F238E27FC236}">
                <a16:creationId xmlns:a16="http://schemas.microsoft.com/office/drawing/2014/main" id="{CE4C0F39-31CE-49DD-88CF-7C27C2176305}"/>
              </a:ext>
            </a:extLst>
          </p:cNvPr>
          <p:cNvSpPr/>
          <p:nvPr/>
        </p:nvSpPr>
        <p:spPr>
          <a:xfrm>
            <a:off x="633829" y="2185546"/>
            <a:ext cx="2523830" cy="1503765"/>
          </a:xfrm>
          <a:prstGeom prst="roundRect">
            <a:avLst>
              <a:gd name="adj" fmla="val 3545"/>
            </a:avLst>
          </a:prstGeom>
          <a:solidFill>
            <a:srgbClr val="C7D9A3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Скругленный прямоугольник 42">
            <a:extLst>
              <a:ext uri="{FF2B5EF4-FFF2-40B4-BE49-F238E27FC236}">
                <a16:creationId xmlns:a16="http://schemas.microsoft.com/office/drawing/2014/main" id="{136BEAC7-ADBB-4B90-9CF9-CF883EE01F0A}"/>
              </a:ext>
            </a:extLst>
          </p:cNvPr>
          <p:cNvSpPr/>
          <p:nvPr/>
        </p:nvSpPr>
        <p:spPr>
          <a:xfrm>
            <a:off x="633829" y="3771475"/>
            <a:ext cx="2523830" cy="1138772"/>
          </a:xfrm>
          <a:prstGeom prst="roundRect">
            <a:avLst>
              <a:gd name="adj" fmla="val 3545"/>
            </a:avLst>
          </a:prstGeom>
          <a:solidFill>
            <a:srgbClr val="C7D9A3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Скругленный прямоугольник 42">
            <a:extLst>
              <a:ext uri="{FF2B5EF4-FFF2-40B4-BE49-F238E27FC236}">
                <a16:creationId xmlns:a16="http://schemas.microsoft.com/office/drawing/2014/main" id="{A488F1D9-BD2C-4074-B948-B41247C16A42}"/>
              </a:ext>
            </a:extLst>
          </p:cNvPr>
          <p:cNvSpPr/>
          <p:nvPr/>
        </p:nvSpPr>
        <p:spPr>
          <a:xfrm>
            <a:off x="651869" y="4990903"/>
            <a:ext cx="2477335" cy="1711598"/>
          </a:xfrm>
          <a:prstGeom prst="roundRect">
            <a:avLst>
              <a:gd name="adj" fmla="val 3545"/>
            </a:avLst>
          </a:prstGeom>
          <a:solidFill>
            <a:srgbClr val="C7D9A3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Скругленный прямоугольник 42">
            <a:extLst>
              <a:ext uri="{FF2B5EF4-FFF2-40B4-BE49-F238E27FC236}">
                <a16:creationId xmlns:a16="http://schemas.microsoft.com/office/drawing/2014/main" id="{980FFC87-B39A-4C59-B7E2-E6F9CAF8A14F}"/>
              </a:ext>
            </a:extLst>
          </p:cNvPr>
          <p:cNvSpPr/>
          <p:nvPr/>
        </p:nvSpPr>
        <p:spPr>
          <a:xfrm>
            <a:off x="3614283" y="2185546"/>
            <a:ext cx="2779389" cy="1463548"/>
          </a:xfrm>
          <a:prstGeom prst="roundRect">
            <a:avLst>
              <a:gd name="adj" fmla="val 3545"/>
            </a:avLst>
          </a:prstGeom>
          <a:solidFill>
            <a:srgbClr val="DB9B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Скругленный прямоугольник 42">
            <a:extLst>
              <a:ext uri="{FF2B5EF4-FFF2-40B4-BE49-F238E27FC236}">
                <a16:creationId xmlns:a16="http://schemas.microsoft.com/office/drawing/2014/main" id="{73C6B267-215F-42A3-A101-02029F48509D}"/>
              </a:ext>
            </a:extLst>
          </p:cNvPr>
          <p:cNvSpPr/>
          <p:nvPr/>
        </p:nvSpPr>
        <p:spPr>
          <a:xfrm>
            <a:off x="3605831" y="3776131"/>
            <a:ext cx="2791764" cy="1265140"/>
          </a:xfrm>
          <a:prstGeom prst="roundRect">
            <a:avLst>
              <a:gd name="adj" fmla="val 3545"/>
            </a:avLst>
          </a:prstGeom>
          <a:solidFill>
            <a:srgbClr val="DB9B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Скругленный прямоугольник 42">
            <a:extLst>
              <a:ext uri="{FF2B5EF4-FFF2-40B4-BE49-F238E27FC236}">
                <a16:creationId xmlns:a16="http://schemas.microsoft.com/office/drawing/2014/main" id="{418878B5-29A9-4BE8-A424-221487150A24}"/>
              </a:ext>
            </a:extLst>
          </p:cNvPr>
          <p:cNvSpPr/>
          <p:nvPr/>
        </p:nvSpPr>
        <p:spPr>
          <a:xfrm>
            <a:off x="3605831" y="5140761"/>
            <a:ext cx="2791764" cy="1565150"/>
          </a:xfrm>
          <a:prstGeom prst="roundRect">
            <a:avLst>
              <a:gd name="adj" fmla="val 3545"/>
            </a:avLst>
          </a:prstGeom>
          <a:solidFill>
            <a:srgbClr val="DB9B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Скругленный прямоугольник 42">
            <a:extLst>
              <a:ext uri="{FF2B5EF4-FFF2-40B4-BE49-F238E27FC236}">
                <a16:creationId xmlns:a16="http://schemas.microsoft.com/office/drawing/2014/main" id="{C8CC62D5-2F91-4D1C-9036-9496A768066F}"/>
              </a:ext>
            </a:extLst>
          </p:cNvPr>
          <p:cNvSpPr/>
          <p:nvPr/>
        </p:nvSpPr>
        <p:spPr>
          <a:xfrm>
            <a:off x="6724886" y="2185546"/>
            <a:ext cx="2283645" cy="2693925"/>
          </a:xfrm>
          <a:prstGeom prst="roundRect">
            <a:avLst>
              <a:gd name="adj" fmla="val 3545"/>
            </a:avLst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кругленный прямоугольник 42">
            <a:extLst>
              <a:ext uri="{FF2B5EF4-FFF2-40B4-BE49-F238E27FC236}">
                <a16:creationId xmlns:a16="http://schemas.microsoft.com/office/drawing/2014/main" id="{0E10C7C5-C94F-4553-A670-1DD61E61EBD1}"/>
              </a:ext>
            </a:extLst>
          </p:cNvPr>
          <p:cNvSpPr/>
          <p:nvPr/>
        </p:nvSpPr>
        <p:spPr>
          <a:xfrm>
            <a:off x="9331293" y="2170048"/>
            <a:ext cx="2791764" cy="2740066"/>
          </a:xfrm>
          <a:prstGeom prst="roundRect">
            <a:avLst>
              <a:gd name="adj" fmla="val 3545"/>
            </a:avLst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F7A07F-935C-4982-963A-D57AE97B69B9}"/>
              </a:ext>
            </a:extLst>
          </p:cNvPr>
          <p:cNvSpPr txBox="1"/>
          <p:nvPr/>
        </p:nvSpPr>
        <p:spPr>
          <a:xfrm>
            <a:off x="701009" y="2174620"/>
            <a:ext cx="257032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Учебные планы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Унификация планов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Оптимизация по видам нагрузки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Оптимизация форм ведения процесса</a:t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Graphik LCG" panose="020B0503030202060203" pitchFamily="34" charset="0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B2D19-50BD-4542-9229-0C925EE0006E}"/>
              </a:ext>
            </a:extLst>
          </p:cNvPr>
          <p:cNvSpPr txBox="1"/>
          <p:nvPr/>
        </p:nvSpPr>
        <p:spPr>
          <a:xfrm>
            <a:off x="680324" y="3907567"/>
            <a:ext cx="247733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Платные программы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Повышение стоимости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Отказ от убыточных</a:t>
            </a: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Graphik LCG" panose="020B0503030202060203" pitchFamily="34" charset="0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0EFA82-763D-48FD-ABE4-52DBD9C6E8AB}"/>
              </a:ext>
            </a:extLst>
          </p:cNvPr>
          <p:cNvSpPr txBox="1"/>
          <p:nvPr/>
        </p:nvSpPr>
        <p:spPr>
          <a:xfrm>
            <a:off x="789497" y="4938761"/>
            <a:ext cx="235003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ППС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Соотношение студент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/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ППС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Привлечение практиков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Вовлечение ППС в науку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252349-BBA9-4EEA-93DD-004900B5A112}"/>
              </a:ext>
            </a:extLst>
          </p:cNvPr>
          <p:cNvSpPr txBox="1"/>
          <p:nvPr/>
        </p:nvSpPr>
        <p:spPr>
          <a:xfrm>
            <a:off x="3614283" y="2378711"/>
            <a:ext cx="27878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Штатное расписание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Оптимальная численность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Нормативная численность АУП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/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УВП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3139C1-879C-44FC-AE8D-759EDD61734A}"/>
              </a:ext>
            </a:extLst>
          </p:cNvPr>
          <p:cNvSpPr txBox="1"/>
          <p:nvPr/>
        </p:nvSpPr>
        <p:spPr>
          <a:xfrm>
            <a:off x="3692272" y="5140761"/>
            <a:ext cx="2701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Фонд оплаты труда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Приведение доли ФОТ АУП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/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УВП к нормативу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Соотношение численности и ФОТ персонала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9AB3076-6FAE-4856-81B9-496FC59E45F4}"/>
              </a:ext>
            </a:extLst>
          </p:cNvPr>
          <p:cNvSpPr txBox="1"/>
          <p:nvPr/>
        </p:nvSpPr>
        <p:spPr>
          <a:xfrm>
            <a:off x="3601908" y="3833029"/>
            <a:ext cx="2791764" cy="10772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Производительность труда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Повышение через автоматизацию управленческих процессов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749D73C-78C1-46FC-BC8C-ED5E3464806B}"/>
              </a:ext>
            </a:extLst>
          </p:cNvPr>
          <p:cNvSpPr txBox="1"/>
          <p:nvPr/>
        </p:nvSpPr>
        <p:spPr>
          <a:xfrm>
            <a:off x="6733338" y="2655113"/>
            <a:ext cx="23028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Имущественный комплекс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Повышение задействованности</a:t>
            </a: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Оптимизация использования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F53E191-C506-4DF9-B603-3BEE1C26FADD}"/>
              </a:ext>
            </a:extLst>
          </p:cNvPr>
          <p:cNvSpPr txBox="1"/>
          <p:nvPr/>
        </p:nvSpPr>
        <p:spPr>
          <a:xfrm>
            <a:off x="9469465" y="2541628"/>
            <a:ext cx="25004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Оптимизация организационной структуры вуза в целом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enlo"/>
                <a:ea typeface="+mn-ea"/>
                <a:cs typeface="+mn-cs"/>
              </a:rPr>
              <a:t> (Связывает и координирует все блоки)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enl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900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8046720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B1F3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Модель штатного расписания ООВО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170432"/>
            <a:ext cx="112014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322555"/>
            <a:ext cx="5681980" cy="397228"/>
          </a:xfrm>
          <a:prstGeom prst="rect">
            <a:avLst/>
          </a:prstGeom>
          <a:solidFill>
            <a:srgbClr val="0B1F3A"/>
          </a:solidFill>
          <a:ln>
            <a:solidFill>
              <a:srgbClr val="0B1F3A"/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ОСНОВНОЙ ПЕРСОНАЛ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02920" y="1799296"/>
            <a:ext cx="3167380" cy="229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1778" tIns="1778" rIns="1778" bIns="1778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профессорско-преподавательский состав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5738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соотношение с численностью приведенного контингента студентов </a:t>
            </a:r>
          </a:p>
          <a:p>
            <a:pPr marL="5461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&gt; 1:12; </a:t>
            </a:r>
          </a:p>
          <a:p>
            <a:pPr marL="5461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&gt;  1:6 (направления искусства 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и культуры)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43538D22-750D-4D2C-805D-7613C6B529B9}"/>
              </a:ext>
            </a:extLst>
          </p:cNvPr>
          <p:cNvSpPr/>
          <p:nvPr/>
        </p:nvSpPr>
        <p:spPr>
          <a:xfrm>
            <a:off x="1155700" y="853425"/>
            <a:ext cx="10275594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ПЕРСОНАЛА ДОЛЖНА ОТРАЖАТЬ ВКЛАД В ОБРАЗОВАТЕЛЬНЫЙ, НАУЧНЫЙ И ТЕХНОЛОГИЧЕСКИЙ ПРОДУКТ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A11682E1-F8BA-174E-C14C-FC5A91C668E6}"/>
              </a:ext>
            </a:extLst>
          </p:cNvPr>
          <p:cNvSpPr/>
          <p:nvPr/>
        </p:nvSpPr>
        <p:spPr>
          <a:xfrm>
            <a:off x="6370598" y="1319090"/>
            <a:ext cx="5326102" cy="397228"/>
          </a:xfrm>
          <a:prstGeom prst="rect">
            <a:avLst/>
          </a:prstGeom>
          <a:solidFill>
            <a:srgbClr val="0B1F3A"/>
          </a:solidFill>
          <a:ln>
            <a:solidFill>
              <a:srgbClr val="0B1F3A"/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НЕОСНОВНОЙ ПЕРСОНАЛ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6268CBB4-DFC1-D0E7-F7BD-BE70A6D77290}"/>
              </a:ext>
            </a:extLst>
          </p:cNvPr>
          <p:cNvSpPr/>
          <p:nvPr/>
        </p:nvSpPr>
        <p:spPr>
          <a:xfrm>
            <a:off x="3784600" y="1799293"/>
            <a:ext cx="2400300" cy="2290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1778" tIns="1778" rIns="1778" bIns="1778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учебно-вспомогательный персонал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**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5738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соотношение к штатным единицам ППС</a:t>
            </a:r>
          </a:p>
          <a:p>
            <a:pPr marL="5461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&gt; 1:5 </a:t>
            </a:r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C5268E25-9B0B-1233-2914-F2A28A0EB546}"/>
              </a:ext>
            </a:extLst>
          </p:cNvPr>
          <p:cNvSpPr/>
          <p:nvPr/>
        </p:nvSpPr>
        <p:spPr>
          <a:xfrm>
            <a:off x="6370598" y="1806219"/>
            <a:ext cx="2500249" cy="2876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1778" tIns="1778" rIns="1778" bIns="1778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административно-управленческий и вспомогательный персонал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0838" marR="0" lvl="0" indent="-165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доля АУП и ВП в общей численности работников - не более 37%*;</a:t>
            </a:r>
          </a:p>
          <a:p>
            <a:pPr marL="350838" marR="0" lvl="0" indent="-165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доля ФОТ АУП и ВП в общем ФОТ –не более 40%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D9D010-35BD-EC8B-3C52-1F421811F7B8}"/>
              </a:ext>
            </a:extLst>
          </p:cNvPr>
          <p:cNvSpPr txBox="1"/>
          <p:nvPr/>
        </p:nvSpPr>
        <p:spPr>
          <a:xfrm>
            <a:off x="483998" y="5418091"/>
            <a:ext cx="10577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При расчете данного показателя не учитывается численность сотрудников отдельно созданных структурных подразделений, обеспечивающих реализацию проектов – программа стратегического академического лидерства «Приоритет-2030», проект «Передовые инженерные школы», проект «Создание сети современных кампусов» и др.</a:t>
            </a:r>
            <a:endParaRPr lang="ru-RU" sz="1200" dirty="0">
              <a:solidFill>
                <a:prstClr val="black"/>
              </a:solidFill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srgbClr val="C00000"/>
                </a:solidFill>
                <a:latin typeface="Arial"/>
              </a:rPr>
              <a:t>** </a:t>
            </a:r>
            <a:r>
              <a:rPr lang="ru-RU" sz="1200" dirty="0">
                <a:solidFill>
                  <a:prstClr val="black"/>
                </a:solidFill>
                <a:latin typeface="Arial"/>
              </a:rPr>
              <a:t>Необходимость проведения инвентаризации должностей (письмо Минобрнауки России от 16.06.2026 г. №МН-18</a:t>
            </a:r>
            <a:r>
              <a:rPr lang="en-US" sz="1200" dirty="0">
                <a:solidFill>
                  <a:prstClr val="black"/>
                </a:solidFill>
                <a:latin typeface="Arial"/>
              </a:rPr>
              <a:t>/309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LCG-MEDIUM" panose="020B0503030202060203" pitchFamily="34" charset="0"/>
              <a:ea typeface="+mn-ea"/>
              <a:cs typeface="+mn-cs"/>
            </a:endParaRPr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B6C6C967-B74F-A653-075B-1DD22463B0B5}"/>
              </a:ext>
            </a:extLst>
          </p:cNvPr>
          <p:cNvSpPr/>
          <p:nvPr/>
        </p:nvSpPr>
        <p:spPr>
          <a:xfrm>
            <a:off x="9141507" y="1813145"/>
            <a:ext cx="2500249" cy="2876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1778" tIns="1778" rIns="1778" bIns="1778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иной персонал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57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LCG" panose="020B0503030202060203" pitchFamily="34" charset="0"/>
                <a:ea typeface="+mn-ea"/>
                <a:cs typeface="+mn-cs"/>
              </a:rPr>
              <a:t>штатная численность структурных подразделений с отраслевой спецификой формируется в пределах нормативов соответствующих отраслевых ФОИВ</a:t>
            </a:r>
          </a:p>
        </p:txBody>
      </p:sp>
      <p:sp>
        <p:nvSpPr>
          <p:cNvPr id="26" name="Text 18">
            <a:extLst>
              <a:ext uri="{FF2B5EF4-FFF2-40B4-BE49-F238E27FC236}">
                <a16:creationId xmlns:a16="http://schemas.microsoft.com/office/drawing/2014/main" id="{4A9DDB84-0EFB-39A8-455D-E97BE536A727}"/>
              </a:ext>
            </a:extLst>
          </p:cNvPr>
          <p:cNvSpPr/>
          <p:nvPr/>
        </p:nvSpPr>
        <p:spPr>
          <a:xfrm>
            <a:off x="509398" y="4241820"/>
            <a:ext cx="5675501" cy="1049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1778" tIns="1778" rIns="1778" bIns="1778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научные сотрудники и научные, инженерно-технические работники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5738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LCG-MEDIUM" panose="020B0503030202060203" pitchFamily="34" charset="0"/>
                <a:ea typeface="+mn-ea"/>
                <a:cs typeface="+mn-cs"/>
              </a:rPr>
              <a:t>в пределах финансового обеспечения, с учетом финансового-экономического обоснования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9C0A66EB-FC7C-DDA1-2681-B6C484029025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649224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576532" y="901618"/>
            <a:ext cx="5915708" cy="469331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Внедрение модельных штатных расписаний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сохранив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561340" y="1941483"/>
            <a:ext cx="5669280" cy="1431443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качество и результативность образовательных программ и научных работ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66708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автономию образовательных и научных организаций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квалификацию персонала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E345E25-CD71-DBF9-A368-F78C19354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1132" y="188639"/>
            <a:ext cx="2275155" cy="622185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00658314-8EB2-D743-E345-5475E87F20A9}"/>
              </a:ext>
            </a:extLst>
          </p:cNvPr>
          <p:cNvSpPr/>
          <p:nvPr/>
        </p:nvSpPr>
        <p:spPr>
          <a:xfrm>
            <a:off x="600956" y="3555691"/>
            <a:ext cx="5669280" cy="345083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усилив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9B7E164B-D67A-1658-9E09-9BD8BB937E7E}"/>
              </a:ext>
            </a:extLst>
          </p:cNvPr>
          <p:cNvSpPr/>
          <p:nvPr/>
        </p:nvSpPr>
        <p:spPr>
          <a:xfrm>
            <a:off x="580096" y="3956160"/>
            <a:ext cx="6065520" cy="969705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взаимодействие между преподаванием и научной деятельностью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66708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цифровизацию учета</a:t>
            </a:r>
          </a:p>
        </p:txBody>
      </p:sp>
      <p:pic>
        <p:nvPicPr>
          <p:cNvPr id="17" name="Рисунок 5">
            <a:extLst>
              <a:ext uri="{FF2B5EF4-FFF2-40B4-BE49-F238E27FC236}">
                <a16:creationId xmlns:a16="http://schemas.microsoft.com/office/drawing/2014/main" id="{B58E62AD-918F-D8FC-E780-042907887EB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3050352" y="188639"/>
            <a:ext cx="640456" cy="576406"/>
          </a:xfrm>
          <a:prstGeom prst="rect">
            <a:avLst/>
          </a:prstGeom>
        </p:spPr>
      </p:pic>
      <p:sp>
        <p:nvSpPr>
          <p:cNvPr id="18" name="Text 4">
            <a:extLst>
              <a:ext uri="{FF2B5EF4-FFF2-40B4-BE49-F238E27FC236}">
                <a16:creationId xmlns:a16="http://schemas.microsoft.com/office/drawing/2014/main" id="{0575A5A0-4E22-289C-B3AA-D55C20596E51}"/>
              </a:ext>
            </a:extLst>
          </p:cNvPr>
          <p:cNvSpPr/>
          <p:nvPr/>
        </p:nvSpPr>
        <p:spPr>
          <a:xfrm>
            <a:off x="602881" y="5108630"/>
            <a:ext cx="5669280" cy="345083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7203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увеличив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62106873-6D65-E310-7DC8-2A3CDF83CF7B}"/>
              </a:ext>
            </a:extLst>
          </p:cNvPr>
          <p:cNvSpPr/>
          <p:nvPr/>
        </p:nvSpPr>
        <p:spPr>
          <a:xfrm>
            <a:off x="582021" y="5476864"/>
            <a:ext cx="6065520" cy="87801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загрузку лабораторного оборудования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66708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6708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ФОТ в пользу основного персонала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6708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-12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D8091FE-A34B-08F4-E74E-B9EA91F4770B}"/>
              </a:ext>
            </a:extLst>
          </p:cNvPr>
          <p:cNvSpPr txBox="1"/>
          <p:nvPr/>
        </p:nvSpPr>
        <p:spPr>
          <a:xfrm>
            <a:off x="11339707" y="6302265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bject 2" descr="$PPTXTitle">
            <a:extLst>
              <a:ext uri="{FF2B5EF4-FFF2-40B4-BE49-F238E27FC236}">
                <a16:creationId xmlns:a16="http://schemas.microsoft.com/office/drawing/2014/main" id="{0AD9B958-C8CA-BCDF-3894-085D98AC7B53}"/>
              </a:ext>
            </a:extLst>
          </p:cNvPr>
          <p:cNvSpPr txBox="1">
            <a:spLocks/>
          </p:cNvSpPr>
          <p:nvPr/>
        </p:nvSpPr>
        <p:spPr>
          <a:xfrm>
            <a:off x="6949440" y="154253"/>
            <a:ext cx="5242560" cy="1844369"/>
          </a:xfrm>
          <a:prstGeom prst="rect">
            <a:avLst/>
          </a:prstGeom>
        </p:spPr>
        <p:txBody>
          <a:bodyPr vert="horz" wrap="square" lIns="0" tIns="73932" rIns="0" bIns="0" rtlCol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7701" marR="5006" algn="ctr" defTabSz="554492">
              <a:lnSpc>
                <a:spcPts val="2347"/>
              </a:lnSpc>
              <a:spcBef>
                <a:spcPts val="582"/>
              </a:spcBef>
            </a:pPr>
            <a:r>
              <a:rPr lang="ru-RU" sz="2000" kern="0" spc="-42" dirty="0">
                <a:solidFill>
                  <a:srgbClr val="000000"/>
                </a:solidFill>
              </a:rPr>
              <a:t>ЛАБОРАТОРИЯ РЕГУЛИРОВАНИЯ СОЦИАЛЬНО-ТРУДОВЫХ ОТНОШЕНИЙ В ОРГАНИЗАЦИЯХ ОБРАЗОВАНИЯ И НАУКИ ЮЖНОГО ФЕДЕРАЛЬНОГО УНИВЕРСИТЕТА </a:t>
            </a:r>
            <a:r>
              <a:rPr lang="ru-RU" sz="2000" kern="0" spc="-42" dirty="0">
                <a:solidFill>
                  <a:srgbClr val="0070C0"/>
                </a:solidFill>
              </a:rPr>
              <a:t>(центр методологической поддержки, созданный Минобрнауки России)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285E5A-D6BC-40DB-0EC4-BB1A354775E2}"/>
              </a:ext>
            </a:extLst>
          </p:cNvPr>
          <p:cNvSpPr txBox="1"/>
          <p:nvPr/>
        </p:nvSpPr>
        <p:spPr>
          <a:xfrm>
            <a:off x="5525726" y="6349894"/>
            <a:ext cx="4851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54492"/>
            <a:r>
              <a:rPr lang="en-US" sz="2000" u="sng" kern="0" dirty="0">
                <a:solidFill>
                  <a:srgbClr val="1F497D">
                    <a:lumMod val="50000"/>
                  </a:srgbClr>
                </a:solidFill>
                <a:latin typeface="Graphik LCG" panose="020B0503030202060203" pitchFamily="34" charset="0"/>
              </a:rPr>
              <a:t>imise@sfedu.ru</a:t>
            </a:r>
            <a:endParaRPr lang="ru-RU" sz="2000" kern="0" dirty="0">
              <a:solidFill>
                <a:srgbClr val="1F497D">
                  <a:lumMod val="50000"/>
                </a:srgbClr>
              </a:solidFill>
              <a:latin typeface="Graphik LCG" panose="020B050303020206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564571-757F-25B2-49C6-CEC2A6AF8631}"/>
              </a:ext>
            </a:extLst>
          </p:cNvPr>
          <p:cNvGrpSpPr/>
          <p:nvPr/>
        </p:nvGrpSpPr>
        <p:grpSpPr>
          <a:xfrm>
            <a:off x="6984966" y="5152638"/>
            <a:ext cx="6785149" cy="1108377"/>
            <a:chOff x="2510275" y="4970379"/>
            <a:chExt cx="11507049" cy="136279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CDC2875-9D7E-CE10-5D35-6EEDE923EE6A}"/>
                </a:ext>
              </a:extLst>
            </p:cNvPr>
            <p:cNvSpPr/>
            <p:nvPr/>
          </p:nvSpPr>
          <p:spPr>
            <a:xfrm>
              <a:off x="2510275" y="5184427"/>
              <a:ext cx="11507049" cy="11487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ru-RU" altLang="ru-RU" sz="2000" b="1" dirty="0">
                  <a:solidFill>
                    <a:srgbClr val="0070C0"/>
                  </a:solidFill>
                  <a:latin typeface="Montserrat" panose="00000500000000000000" pitchFamily="2" charset="-52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/>
                </a:rPr>
                <a:t>Боровская Марина Александровна</a:t>
              </a:r>
              <a:endParaRPr lang="en-US" altLang="ru-RU" sz="2000" b="1" dirty="0">
                <a:solidFill>
                  <a:srgbClr val="0070C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endParaRPr>
            </a:p>
            <a:p>
              <a:pPr lvl="0">
                <a:defRPr/>
              </a:pPr>
              <a:r>
                <a:rPr lang="ru-RU" altLang="ru-RU" sz="1200" dirty="0">
                  <a:solidFill>
                    <a:srgbClr val="0070C0"/>
                  </a:solidFill>
                  <a:latin typeface="Montserrat" panose="00000500000000000000" pitchFamily="2" charset="-52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/>
                </a:rPr>
                <a:t>Президент Южного федерального университета, </a:t>
              </a:r>
              <a:endParaRPr lang="en-US" altLang="ru-RU" sz="1200" dirty="0">
                <a:solidFill>
                  <a:srgbClr val="0070C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endParaRPr>
            </a:p>
            <a:p>
              <a:pPr lvl="0">
                <a:defRPr/>
              </a:pPr>
              <a:r>
                <a:rPr lang="ru-RU" altLang="ru-RU" sz="1200" dirty="0">
                  <a:solidFill>
                    <a:srgbClr val="0070C0"/>
                  </a:solidFill>
                  <a:latin typeface="Montserrat" panose="00000500000000000000" pitchFamily="2" charset="-52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/>
                </a:rPr>
                <a:t>председатель Совета ректоров вузов Юга России, </a:t>
              </a:r>
              <a:endParaRPr lang="en-US" altLang="ru-RU" sz="1200" dirty="0">
                <a:solidFill>
                  <a:srgbClr val="0070C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endParaRPr>
            </a:p>
            <a:p>
              <a:pPr lvl="0">
                <a:defRPr/>
              </a:pPr>
              <a:r>
                <a:rPr lang="ru-RU" altLang="ru-RU" sz="1200" dirty="0">
                  <a:solidFill>
                    <a:srgbClr val="0070C0"/>
                  </a:solidFill>
                  <a:latin typeface="Montserrat" panose="00000500000000000000" pitchFamily="2" charset="-52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/>
                </a:rPr>
                <a:t>академик Российской академии образования</a:t>
              </a:r>
              <a:endParaRPr lang="ru-RU" sz="1200" dirty="0">
                <a:solidFill>
                  <a:srgbClr val="0070C0"/>
                </a:solidFill>
                <a:latin typeface="Montserrat" panose="000005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B2C528-EC40-638C-6902-6110467B0C09}"/>
                </a:ext>
              </a:extLst>
            </p:cNvPr>
            <p:cNvSpPr txBox="1"/>
            <p:nvPr/>
          </p:nvSpPr>
          <p:spPr>
            <a:xfrm>
              <a:off x="2565214" y="4970379"/>
              <a:ext cx="10048874" cy="340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52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/>
                </a:rPr>
                <a:t>научный руководитель   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2BFE1AC-2A8E-E346-ABAE-E38045273268}"/>
              </a:ext>
            </a:extLst>
          </p:cNvPr>
          <p:cNvSpPr/>
          <p:nvPr/>
        </p:nvSpPr>
        <p:spPr>
          <a:xfrm>
            <a:off x="6965916" y="2126415"/>
            <a:ext cx="5141363" cy="914866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ОРГАНИЗАЦИОННО-</a:t>
            </a:r>
          </a:p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МЕТОДОЛОГИЧЕСКОЕ СОПРОВОЖДЕНИЕ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E2B0005-BE73-1C57-16AE-02AF02BEEBA1}"/>
              </a:ext>
            </a:extLst>
          </p:cNvPr>
          <p:cNvSpPr/>
          <p:nvPr/>
        </p:nvSpPr>
        <p:spPr>
          <a:xfrm>
            <a:off x="6965915" y="3148356"/>
            <a:ext cx="5141363" cy="914866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КОНСУЛЬТАЦИОННОЕ </a:t>
            </a:r>
          </a:p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СОПРОВОЖДЕНИЕ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982D1E2-5452-62DA-FDEA-357357EF5AD5}"/>
              </a:ext>
            </a:extLst>
          </p:cNvPr>
          <p:cNvSpPr/>
          <p:nvPr/>
        </p:nvSpPr>
        <p:spPr>
          <a:xfrm>
            <a:off x="6965915" y="4129489"/>
            <a:ext cx="5141363" cy="914866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ИНФОРМАЦИОННОЕ </a:t>
            </a:r>
          </a:p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СОПРОВОЖДЕНИЕ </a:t>
            </a:r>
          </a:p>
          <a:p>
            <a:pPr algn="ctr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(ВЕБИНАРЫ)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B150E2C-B44A-4FE4-9A4D-1F709A4FC299}"/>
              </a:ext>
            </a:extLst>
          </p:cNvPr>
          <p:cNvSpPr/>
          <p:nvPr/>
        </p:nvSpPr>
        <p:spPr>
          <a:xfrm>
            <a:off x="1132114" y="2430368"/>
            <a:ext cx="9361715" cy="1929966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02920" y="310896"/>
            <a:ext cx="11183112" cy="50292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en-US" sz="2200" b="1" dirty="0" err="1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Базовые</a:t>
            </a:r>
            <a:r>
              <a:rPr lang="en-US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b="1" dirty="0" err="1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подходы</a:t>
            </a:r>
            <a:r>
              <a:rPr lang="en-US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к </a:t>
            </a:r>
            <a:r>
              <a:rPr lang="en-US" sz="2200" b="1" dirty="0" err="1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повышению</a:t>
            </a:r>
            <a:r>
              <a:rPr lang="en-US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b="1" dirty="0" err="1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производительности</a:t>
            </a:r>
            <a:r>
              <a:rPr lang="en-US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b="1" dirty="0" err="1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труда</a:t>
            </a:r>
            <a:r>
              <a:rPr lang="ru-RU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</a:p>
          <a:p>
            <a:r>
              <a:rPr lang="ru-RU" sz="22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— </a:t>
            </a:r>
            <a:r>
              <a:rPr lang="en-US" sz="2200" dirty="0" err="1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перенастройк</a:t>
            </a:r>
            <a:r>
              <a:rPr lang="ru-RU" sz="2200" dirty="0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а</a:t>
            </a:r>
            <a:r>
              <a:rPr lang="en-US" sz="2200" dirty="0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dirty="0" err="1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управленческой</a:t>
            </a:r>
            <a:r>
              <a:rPr lang="en-US" sz="2200" dirty="0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dirty="0" err="1">
                <a:solidFill>
                  <a:srgbClr val="667085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архитектуры</a:t>
            </a:r>
            <a:endParaRPr lang="en-US" sz="2200" dirty="0">
              <a:latin typeface="Montserrat" panose="00000500000000000000" pitchFamily="2" charset="-52"/>
            </a:endParaRPr>
          </a:p>
          <a:p>
            <a:endParaRPr lang="en-US" sz="2200" dirty="0">
              <a:latin typeface="Montserrat" panose="00000500000000000000" pitchFamily="2" charset="-52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170432"/>
            <a:ext cx="112014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508760"/>
            <a:ext cx="3154680" cy="1298448"/>
          </a:xfrm>
          <a:prstGeom prst="rect">
            <a:avLst/>
          </a:prstGeom>
          <a:solidFill>
            <a:srgbClr val="EEF3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функций</a:t>
            </a:r>
            <a:endParaRPr lang="en-US" sz="1600" b="1" dirty="0"/>
          </a:p>
          <a:p>
            <a:pPr algn="ctr"/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сведение управленческих, учебных, научных и финансовых контуров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80060" y="1389888"/>
            <a:ext cx="411480" cy="292608"/>
          </a:xfrm>
          <a:prstGeom prst="rect">
            <a:avLst/>
          </a:prstGeom>
          <a:solidFill>
            <a:srgbClr val="1F5EFF"/>
          </a:solidFill>
          <a:ln>
            <a:solidFill>
              <a:srgbClr val="1F5EFF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462272" y="1508760"/>
            <a:ext cx="3154680" cy="1298448"/>
          </a:xfrm>
          <a:prstGeom prst="rect">
            <a:avLst/>
          </a:prstGeom>
          <a:solidFill>
            <a:srgbClr val="FFFF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Сопоставление задач и штатных единиц</a:t>
            </a:r>
            <a:endParaRPr lang="en-US" sz="1600" b="1" dirty="0"/>
          </a:p>
          <a:p>
            <a:pPr algn="ctr"/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карта реальных задач против должностей, функций и нагрузки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256532" y="1406821"/>
            <a:ext cx="411480" cy="292608"/>
          </a:xfrm>
          <a:prstGeom prst="rect">
            <a:avLst/>
          </a:prstGeom>
          <a:solidFill>
            <a:srgbClr val="1F5EFF"/>
          </a:solidFill>
          <a:ln>
            <a:solidFill>
              <a:srgbClr val="1F5EFF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38744" y="1508760"/>
            <a:ext cx="3154680" cy="1298448"/>
          </a:xfrm>
          <a:prstGeom prst="rect">
            <a:avLst/>
          </a:prstGeom>
          <a:solidFill>
            <a:srgbClr val="EEF3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Исключение дублирования</a:t>
            </a:r>
            <a:endParaRPr lang="en-US" sz="1600" b="1" dirty="0"/>
          </a:p>
          <a:p>
            <a:pPr algn="ctr"/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устранение параллельных процессов и лишних согласований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033004" y="1419521"/>
            <a:ext cx="411480" cy="292608"/>
          </a:xfrm>
          <a:prstGeom prst="rect">
            <a:avLst/>
          </a:prstGeom>
          <a:solidFill>
            <a:srgbClr val="1F5EFF"/>
          </a:solidFill>
          <a:ln>
            <a:solidFill>
              <a:srgbClr val="1F5EFF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3659052"/>
            <a:ext cx="3154680" cy="1298448"/>
          </a:xfrm>
          <a:prstGeom prst="rect">
            <a:avLst/>
          </a:prstGeom>
          <a:solidFill>
            <a:srgbClr val="FFFF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en-US" sz="1600" b="1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Цифровизация</a:t>
            </a:r>
            <a:r>
              <a:rPr lang="en-US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учета</a:t>
            </a:r>
            <a:endParaRPr lang="en-US" sz="1600" b="1" dirty="0"/>
          </a:p>
          <a:p>
            <a:pPr algn="ctr"/>
            <a:r>
              <a:rPr lang="en-US" sz="1600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единый</a:t>
            </a: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учет</a:t>
            </a: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отчетности</a:t>
            </a: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600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нагрузки</a:t>
            </a: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ФОТ и </a:t>
            </a:r>
            <a:r>
              <a:rPr lang="en-US" sz="1600" dirty="0" err="1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результатов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0060" y="3544244"/>
            <a:ext cx="411480" cy="292608"/>
          </a:xfrm>
          <a:prstGeom prst="rect">
            <a:avLst/>
          </a:prstGeom>
          <a:solidFill>
            <a:srgbClr val="00A6B4"/>
          </a:solidFill>
          <a:ln>
            <a:solidFill>
              <a:srgbClr val="00A6B4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62272" y="3659052"/>
            <a:ext cx="3154680" cy="1298448"/>
          </a:xfrm>
          <a:prstGeom prst="rect">
            <a:avLst/>
          </a:prstGeom>
          <a:solidFill>
            <a:srgbClr val="EEF3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 в пользу основного результата</a:t>
            </a:r>
            <a:endParaRPr lang="en-US" sz="1600" b="1" dirty="0"/>
          </a:p>
          <a:p>
            <a:pPr algn="ctr"/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усиление роли НПР, научных работников и результативной части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252807" y="3563208"/>
            <a:ext cx="411480" cy="292608"/>
          </a:xfrm>
          <a:prstGeom prst="rect">
            <a:avLst/>
          </a:prstGeom>
          <a:solidFill>
            <a:srgbClr val="00A6B4"/>
          </a:solidFill>
          <a:ln>
            <a:solidFill>
              <a:srgbClr val="00A6B4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38744" y="3659052"/>
            <a:ext cx="3154680" cy="1298448"/>
          </a:xfrm>
          <a:prstGeom prst="rect">
            <a:avLst/>
          </a:prstGeom>
          <a:solidFill>
            <a:srgbClr val="FFFFFF"/>
          </a:solidFill>
          <a:ln>
            <a:solidFill>
              <a:srgbClr val="CBD7EA"/>
            </a:solidFill>
          </a:ln>
        </p:spPr>
        <p:txBody>
          <a:bodyPr wrap="square" lIns="1779" tIns="1779" rIns="1779" bIns="1779" rtlCol="0" anchor="ctr">
            <a:normAutofit/>
          </a:bodyPr>
          <a:lstStyle/>
          <a:p>
            <a:pPr algn="ctr"/>
            <a:r>
              <a:rPr lang="ru-RU" sz="16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/ эффект</a:t>
            </a:r>
          </a:p>
          <a:p>
            <a:pPr algn="ctr"/>
            <a:r>
              <a:rPr lang="ru-RU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KPI, стоимость результата, эффективность проектов и программ</a:t>
            </a:r>
          </a:p>
        </p:txBody>
      </p:sp>
      <p:sp>
        <p:nvSpPr>
          <p:cNvPr id="16" name="Text 14"/>
          <p:cNvSpPr/>
          <p:nvPr/>
        </p:nvSpPr>
        <p:spPr>
          <a:xfrm>
            <a:off x="8033004" y="3544244"/>
            <a:ext cx="411480" cy="292608"/>
          </a:xfrm>
          <a:prstGeom prst="rect">
            <a:avLst/>
          </a:prstGeom>
          <a:solidFill>
            <a:srgbClr val="00A6B4"/>
          </a:solidFill>
          <a:ln>
            <a:solidFill>
              <a:srgbClr val="00A6B4">
                <a:alpha val="0"/>
              </a:srgbClr>
            </a:solidFill>
          </a:ln>
        </p:spPr>
        <p:txBody>
          <a:bodyPr wrap="square" lIns="763" tIns="763" rIns="763" bIns="763" rtlCol="0" anchor="ctr">
            <a:norm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4EE292D-E4E0-B636-6448-8DC3A0629ADF}"/>
              </a:ext>
            </a:extLst>
          </p:cNvPr>
          <p:cNvGrpSpPr/>
          <p:nvPr/>
        </p:nvGrpSpPr>
        <p:grpSpPr>
          <a:xfrm>
            <a:off x="328023" y="5425469"/>
            <a:ext cx="1791061" cy="761731"/>
            <a:chOff x="938603" y="9086104"/>
            <a:chExt cx="2922050" cy="711254"/>
          </a:xfrm>
        </p:grpSpPr>
        <p:sp>
          <p:nvSpPr>
            <p:cNvPr id="20" name="object 37">
              <a:extLst>
                <a:ext uri="{FF2B5EF4-FFF2-40B4-BE49-F238E27FC236}">
                  <a16:creationId xmlns:a16="http://schemas.microsoft.com/office/drawing/2014/main" id="{948A1E98-46AA-CEC3-44A4-FC5509709ED4}"/>
                </a:ext>
              </a:extLst>
            </p:cNvPr>
            <p:cNvSpPr/>
            <p:nvPr/>
          </p:nvSpPr>
          <p:spPr>
            <a:xfrm>
              <a:off x="938603" y="9086104"/>
              <a:ext cx="2922050" cy="711254"/>
            </a:xfrm>
            <a:custGeom>
              <a:avLst/>
              <a:gdLst/>
              <a:ahLst/>
              <a:cxnLst/>
              <a:rect l="l" t="t" r="r" b="b"/>
              <a:pathLst>
                <a:path w="18274665" h="1200150">
                  <a:moveTo>
                    <a:pt x="18150724" y="0"/>
                  </a:moveTo>
                  <a:lnTo>
                    <a:pt x="123336" y="0"/>
                  </a:lnTo>
                  <a:lnTo>
                    <a:pt x="75325" y="9692"/>
                  </a:lnTo>
                  <a:lnTo>
                    <a:pt x="36121" y="36125"/>
                  </a:lnTo>
                  <a:lnTo>
                    <a:pt x="9691" y="75330"/>
                  </a:lnTo>
                  <a:lnTo>
                    <a:pt x="0" y="123336"/>
                  </a:lnTo>
                  <a:lnTo>
                    <a:pt x="0" y="1076427"/>
                  </a:lnTo>
                  <a:lnTo>
                    <a:pt x="9691" y="1124434"/>
                  </a:lnTo>
                  <a:lnTo>
                    <a:pt x="36121" y="1163638"/>
                  </a:lnTo>
                  <a:lnTo>
                    <a:pt x="75325" y="1190071"/>
                  </a:lnTo>
                  <a:lnTo>
                    <a:pt x="123336" y="1199764"/>
                  </a:lnTo>
                  <a:lnTo>
                    <a:pt x="18150724" y="1199764"/>
                  </a:lnTo>
                  <a:lnTo>
                    <a:pt x="18198731" y="1190071"/>
                  </a:lnTo>
                  <a:lnTo>
                    <a:pt x="18237935" y="1163638"/>
                  </a:lnTo>
                  <a:lnTo>
                    <a:pt x="18264368" y="1124434"/>
                  </a:lnTo>
                  <a:lnTo>
                    <a:pt x="18274061" y="1076427"/>
                  </a:lnTo>
                  <a:lnTo>
                    <a:pt x="18274061" y="123336"/>
                  </a:lnTo>
                  <a:lnTo>
                    <a:pt x="18264368" y="75330"/>
                  </a:lnTo>
                  <a:lnTo>
                    <a:pt x="18237935" y="36125"/>
                  </a:lnTo>
                  <a:lnTo>
                    <a:pt x="18198731" y="9692"/>
                  </a:lnTo>
                  <a:lnTo>
                    <a:pt x="18150724" y="0"/>
                  </a:lnTo>
                  <a:close/>
                </a:path>
              </a:pathLst>
            </a:custGeom>
            <a:solidFill>
              <a:srgbClr val="1F3376"/>
            </a:solidFill>
          </p:spPr>
          <p:txBody>
            <a:bodyPr wrap="square" lIns="0" tIns="0" rIns="0" bIns="0" rtlCol="0"/>
            <a:lstStyle/>
            <a:p>
              <a:endParaRPr sz="1100" dirty="0">
                <a:latin typeface="Montserrat" panose="00000500000000000000" pitchFamily="2" charset="-52"/>
              </a:endParaRPr>
            </a:p>
          </p:txBody>
        </p:sp>
        <p:sp>
          <p:nvSpPr>
            <p:cNvPr id="22" name="object 39">
              <a:extLst>
                <a:ext uri="{FF2B5EF4-FFF2-40B4-BE49-F238E27FC236}">
                  <a16:creationId xmlns:a16="http://schemas.microsoft.com/office/drawing/2014/main" id="{ACBE3067-CC7A-9430-4BA4-9F4F892407AF}"/>
                </a:ext>
              </a:extLst>
            </p:cNvPr>
            <p:cNvSpPr txBox="1"/>
            <p:nvPr/>
          </p:nvSpPr>
          <p:spPr>
            <a:xfrm>
              <a:off x="1149722" y="9294508"/>
              <a:ext cx="2592534" cy="272413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b="1" spc="165" dirty="0">
                  <a:solidFill>
                    <a:srgbClr val="FFFFFF"/>
                  </a:solidFill>
                  <a:latin typeface="Montserrat" panose="00000500000000000000" pitchFamily="2" charset="-52"/>
                  <a:cs typeface="Trebuchet MS"/>
                </a:rPr>
                <a:t>ПРИНЦИП</a:t>
              </a:r>
              <a:endParaRPr dirty="0">
                <a:latin typeface="Montserrat" panose="00000500000000000000" pitchFamily="2" charset="-52"/>
                <a:cs typeface="Trebuchet MS"/>
              </a:endParaRPr>
            </a:p>
          </p:txBody>
        </p:sp>
      </p:grpSp>
      <p:sp>
        <p:nvSpPr>
          <p:cNvPr id="29" name="object 16">
            <a:extLst>
              <a:ext uri="{FF2B5EF4-FFF2-40B4-BE49-F238E27FC236}">
                <a16:creationId xmlns:a16="http://schemas.microsoft.com/office/drawing/2014/main" id="{586CCF2C-0055-2A61-3C3A-05FA03D583EA}"/>
              </a:ext>
            </a:extLst>
          </p:cNvPr>
          <p:cNvSpPr txBox="1"/>
          <p:nvPr/>
        </p:nvSpPr>
        <p:spPr>
          <a:xfrm>
            <a:off x="3957376" y="2813840"/>
            <a:ext cx="3889512" cy="390428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1" algn="ctr">
              <a:lnSpc>
                <a:spcPts val="2719"/>
              </a:lnSpc>
              <a:spcBef>
                <a:spcPts val="561"/>
              </a:spcBef>
            </a:pPr>
            <a:r>
              <a:rPr lang="ru-RU" b="1" spc="-10" dirty="0">
                <a:latin typeface="Montserrat" panose="00000500000000000000" pitchFamily="2" charset="-52"/>
                <a:cs typeface="Trebuchet MS"/>
              </a:rPr>
              <a:t>ПОСТОЯННАЯ АНАЛИТИКА</a:t>
            </a:r>
            <a:endParaRPr lang="ru-RU" dirty="0">
              <a:latin typeface="Montserrat" panose="00000500000000000000" pitchFamily="2" charset="-52"/>
              <a:cs typeface="Trebuchet MS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B530182C-B83A-A2C7-F6AE-60344BF395E7}"/>
              </a:ext>
            </a:extLst>
          </p:cNvPr>
          <p:cNvSpPr txBox="1"/>
          <p:nvPr/>
        </p:nvSpPr>
        <p:spPr>
          <a:xfrm>
            <a:off x="1251970" y="3204606"/>
            <a:ext cx="9162142" cy="279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1" algn="ctr">
              <a:lnSpc>
                <a:spcPct val="101200"/>
              </a:lnSpc>
              <a:spcBef>
                <a:spcPts val="96"/>
              </a:spcBef>
            </a:pPr>
            <a:r>
              <a:rPr lang="ru-RU" dirty="0">
                <a:solidFill>
                  <a:srgbClr val="0070C0"/>
                </a:solidFill>
                <a:latin typeface="Montserrat" panose="00000500000000000000" pitchFamily="2" charset="-52"/>
                <a:cs typeface="Microsoft Sans Serif"/>
              </a:rPr>
              <a:t>регулярный анализ численность., затрат и эффективности по результатам</a:t>
            </a:r>
            <a:endParaRPr dirty="0">
              <a:solidFill>
                <a:srgbClr val="0070C0"/>
              </a:solidFill>
              <a:latin typeface="Montserrat" panose="00000500000000000000" pitchFamily="2" charset="-52"/>
              <a:cs typeface="Microsoft Sans Serif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402D63-3D7C-CA4E-EC3B-4BB41643F932}"/>
              </a:ext>
            </a:extLst>
          </p:cNvPr>
          <p:cNvSpPr txBox="1"/>
          <p:nvPr/>
        </p:nvSpPr>
        <p:spPr>
          <a:xfrm>
            <a:off x="2233974" y="5489292"/>
            <a:ext cx="951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ОБЯЗАТЕЛЬНОЕ НАЛИЧИЕ ДЛЯ КАЖДОЙ ФУНКЦИИ: ОТВЕТСТВЕННОГО,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ЦИФРОВОГО СЛЕДА, СТОИМОСТИ И ИЗМЕРИМОГО ВКЛАДА В РЕЗУЛЬТАТ</a:t>
            </a:r>
          </a:p>
        </p:txBody>
      </p:sp>
      <p:sp>
        <p:nvSpPr>
          <p:cNvPr id="35" name="Slide Number Placeholder 1">
            <a:extLst>
              <a:ext uri="{FF2B5EF4-FFF2-40B4-BE49-F238E27FC236}">
                <a16:creationId xmlns:a16="http://schemas.microsoft.com/office/drawing/2014/main" id="{6AD63FDE-C128-2ACD-B18B-91B3575FDFC9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865632"/>
            <a:ext cx="11201400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85384" y="2694213"/>
            <a:ext cx="4455886" cy="2826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779" tIns="1779" rIns="1779" bIns="1779" rtlCol="0" anchor="ctr">
            <a:normAutofit/>
          </a:bodyPr>
          <a:lstStyle/>
          <a:p>
            <a:r>
              <a:rPr lang="en-US" sz="1551" b="1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МИНИМАЛЬНАЯ АНАЛИТИКА ПО КАЖДОЙ ПРОГРАММЕ</a:t>
            </a:r>
          </a:p>
          <a:p>
            <a:endParaRPr lang="en-US" sz="1551" b="1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КОНТИНГЕНТ И НАПОЛНЯЕМОСТЬ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ФОНД ОПЛАТЫ ТРУДА И НАГРУЗКА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СТОИМОСТЬ АУДИТОРНОЙ, МЕТОДИЧЕСКОЙ И ЦИФРОВОЙ РАБОТЫ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НАУЧНАЯ И ПРОЕКТНАЯ СОСТАВЛЯЮЩАЯ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ВЫПУСК, ТРУДОУСТРОЙСТВО, ПАРТНЕРСТВА, СПРОС</a:t>
            </a:r>
            <a:endParaRPr lang="en-US" sz="1400" dirty="0">
              <a:latin typeface="Montserrat" panose="00000500000000000000" pitchFamily="2" charset="-52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95800" y="2616201"/>
            <a:ext cx="4937760" cy="2826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779" tIns="1779" rIns="1779" bIns="1779" rtlCol="0" anchor="ctr">
            <a:normAutofit/>
          </a:bodyPr>
          <a:lstStyle/>
          <a:p>
            <a:r>
              <a:rPr lang="en-US" sz="1551" b="1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УПРАВЛЕНЧЕСКИЕ РЕШЕНИЯ</a:t>
            </a:r>
          </a:p>
          <a:p>
            <a:endParaRPr lang="en-US" sz="1551" b="1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РАЗВИТИЕ СИЛЬНЫХ ПРОГРАММ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ПЕРЕЗАПУСК ПРОГРАММ С НИЗКОЙ ЭФФЕКТИВНОСТЬЮ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МЕЖКАФЕДРАЛЬНАЯ ИНТЕГРАЦИЯ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РАСПРЕДЕЛЕНИЕ СТАВОК ПО РЕЗУЛЬТАТУ</a:t>
            </a:r>
            <a:endParaRPr lang="en-US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033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ОТКАЗ ОТ ПРОЦЕССОВ, НЕ СОЗДАЮЩИХ ЦЕННОСТЬ</a:t>
            </a:r>
            <a:endParaRPr lang="en-US" sz="1400" dirty="0">
              <a:latin typeface="Montserrat" panose="00000500000000000000" pitchFamily="2" charset="-52"/>
            </a:endParaRP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BE701C90-FBAE-2173-92C8-B05C23CC8D27}"/>
              </a:ext>
            </a:extLst>
          </p:cNvPr>
          <p:cNvSpPr txBox="1"/>
          <p:nvPr/>
        </p:nvSpPr>
        <p:spPr>
          <a:xfrm>
            <a:off x="11253149" y="6255616"/>
            <a:ext cx="922873" cy="595705"/>
          </a:xfrm>
          <a:prstGeom prst="parallelogram">
            <a:avLst>
              <a:gd name="adj" fmla="val 0"/>
            </a:avLst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16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7E51C7-56D7-3D6A-A653-EF1E122D58D8}"/>
              </a:ext>
            </a:extLst>
          </p:cNvPr>
          <p:cNvGrpSpPr/>
          <p:nvPr/>
        </p:nvGrpSpPr>
        <p:grpSpPr>
          <a:xfrm>
            <a:off x="502921" y="1136759"/>
            <a:ext cx="11201399" cy="1090932"/>
            <a:chOff x="834480" y="2301876"/>
            <a:chExt cx="18496384" cy="2218055"/>
          </a:xfrm>
        </p:grpSpPr>
        <p:sp>
          <p:nvSpPr>
            <p:cNvPr id="16" name="object 28">
              <a:extLst>
                <a:ext uri="{FF2B5EF4-FFF2-40B4-BE49-F238E27FC236}">
                  <a16:creationId xmlns:a16="http://schemas.microsoft.com/office/drawing/2014/main" id="{FA08210C-3A5B-F4DD-BEF8-0E1F7E05C9E1}"/>
                </a:ext>
              </a:extLst>
            </p:cNvPr>
            <p:cNvSpPr/>
            <p:nvPr/>
          </p:nvSpPr>
          <p:spPr>
            <a:xfrm>
              <a:off x="834480" y="2835277"/>
              <a:ext cx="5560060" cy="1684654"/>
            </a:xfrm>
            <a:custGeom>
              <a:avLst/>
              <a:gdLst/>
              <a:ahLst/>
              <a:cxnLst/>
              <a:rect l="l" t="t" r="r" b="b"/>
              <a:pathLst>
                <a:path w="5560060" h="1684654">
                  <a:moveTo>
                    <a:pt x="5452012" y="0"/>
                  </a:moveTo>
                  <a:lnTo>
                    <a:pt x="107535" y="0"/>
                  </a:lnTo>
                  <a:lnTo>
                    <a:pt x="65677" y="8450"/>
                  </a:lnTo>
                  <a:lnTo>
                    <a:pt x="31496" y="31496"/>
                  </a:lnTo>
                  <a:lnTo>
                    <a:pt x="8450" y="65677"/>
                  </a:lnTo>
                  <a:lnTo>
                    <a:pt x="0" y="107535"/>
                  </a:lnTo>
                  <a:lnTo>
                    <a:pt x="0" y="1576569"/>
                  </a:lnTo>
                  <a:lnTo>
                    <a:pt x="8450" y="1618427"/>
                  </a:lnTo>
                  <a:lnTo>
                    <a:pt x="31496" y="1652609"/>
                  </a:lnTo>
                  <a:lnTo>
                    <a:pt x="65677" y="1675655"/>
                  </a:lnTo>
                  <a:lnTo>
                    <a:pt x="107535" y="1684105"/>
                  </a:lnTo>
                  <a:lnTo>
                    <a:pt x="5452012" y="1684105"/>
                  </a:lnTo>
                  <a:lnTo>
                    <a:pt x="5493870" y="1675655"/>
                  </a:lnTo>
                  <a:lnTo>
                    <a:pt x="5528051" y="1652609"/>
                  </a:lnTo>
                  <a:lnTo>
                    <a:pt x="5551097" y="1618427"/>
                  </a:lnTo>
                  <a:lnTo>
                    <a:pt x="5559547" y="1576569"/>
                  </a:lnTo>
                  <a:lnTo>
                    <a:pt x="5559547" y="107535"/>
                  </a:lnTo>
                  <a:lnTo>
                    <a:pt x="5551097" y="65677"/>
                  </a:lnTo>
                  <a:lnTo>
                    <a:pt x="5528051" y="31496"/>
                  </a:lnTo>
                  <a:lnTo>
                    <a:pt x="5493870" y="8450"/>
                  </a:lnTo>
                  <a:lnTo>
                    <a:pt x="5452012" y="0"/>
                  </a:lnTo>
                  <a:close/>
                </a:path>
              </a:pathLst>
            </a:custGeom>
            <a:solidFill>
              <a:srgbClr val="1F3E88"/>
            </a:solidFill>
          </p:spPr>
          <p:txBody>
            <a:bodyPr wrap="square" lIns="0" tIns="0" rIns="0" bIns="0" rtlCol="0"/>
            <a:lstStyle/>
            <a:p>
              <a:pPr algn="ctr"/>
              <a:endParaRPr sz="1000">
                <a:latin typeface="Montserrat" panose="00000500000000000000" pitchFamily="2" charset="-52"/>
              </a:endParaRPr>
            </a:p>
          </p:txBody>
        </p:sp>
        <p:sp>
          <p:nvSpPr>
            <p:cNvPr id="17" name="object 29">
              <a:extLst>
                <a:ext uri="{FF2B5EF4-FFF2-40B4-BE49-F238E27FC236}">
                  <a16:creationId xmlns:a16="http://schemas.microsoft.com/office/drawing/2014/main" id="{9D98630B-A59D-8252-9FFB-0F78031243B3}"/>
                </a:ext>
              </a:extLst>
            </p:cNvPr>
            <p:cNvSpPr/>
            <p:nvPr/>
          </p:nvSpPr>
          <p:spPr>
            <a:xfrm>
              <a:off x="7302642" y="2835277"/>
              <a:ext cx="5560060" cy="1684654"/>
            </a:xfrm>
            <a:custGeom>
              <a:avLst/>
              <a:gdLst/>
              <a:ahLst/>
              <a:cxnLst/>
              <a:rect l="l" t="t" r="r" b="b"/>
              <a:pathLst>
                <a:path w="5560059" h="1684654">
                  <a:moveTo>
                    <a:pt x="5452012" y="0"/>
                  </a:moveTo>
                  <a:lnTo>
                    <a:pt x="107535" y="0"/>
                  </a:lnTo>
                  <a:lnTo>
                    <a:pt x="65677" y="8450"/>
                  </a:lnTo>
                  <a:lnTo>
                    <a:pt x="31496" y="31496"/>
                  </a:lnTo>
                  <a:lnTo>
                    <a:pt x="8450" y="65677"/>
                  </a:lnTo>
                  <a:lnTo>
                    <a:pt x="0" y="107535"/>
                  </a:lnTo>
                  <a:lnTo>
                    <a:pt x="0" y="1576569"/>
                  </a:lnTo>
                  <a:lnTo>
                    <a:pt x="8450" y="1618427"/>
                  </a:lnTo>
                  <a:lnTo>
                    <a:pt x="31496" y="1652609"/>
                  </a:lnTo>
                  <a:lnTo>
                    <a:pt x="65677" y="1675655"/>
                  </a:lnTo>
                  <a:lnTo>
                    <a:pt x="107535" y="1684105"/>
                  </a:lnTo>
                  <a:lnTo>
                    <a:pt x="5452012" y="1684105"/>
                  </a:lnTo>
                  <a:lnTo>
                    <a:pt x="5493870" y="1675655"/>
                  </a:lnTo>
                  <a:lnTo>
                    <a:pt x="5528051" y="1652609"/>
                  </a:lnTo>
                  <a:lnTo>
                    <a:pt x="5551097" y="1618427"/>
                  </a:lnTo>
                  <a:lnTo>
                    <a:pt x="5559547" y="1576569"/>
                  </a:lnTo>
                  <a:lnTo>
                    <a:pt x="5559547" y="107535"/>
                  </a:lnTo>
                  <a:lnTo>
                    <a:pt x="5551097" y="65677"/>
                  </a:lnTo>
                  <a:lnTo>
                    <a:pt x="5528051" y="31496"/>
                  </a:lnTo>
                  <a:lnTo>
                    <a:pt x="5493870" y="8450"/>
                  </a:lnTo>
                  <a:lnTo>
                    <a:pt x="5452012" y="0"/>
                  </a:lnTo>
                  <a:close/>
                </a:path>
              </a:pathLst>
            </a:custGeom>
            <a:solidFill>
              <a:srgbClr val="35619F"/>
            </a:solidFill>
          </p:spPr>
          <p:txBody>
            <a:bodyPr wrap="square" lIns="0" tIns="0" rIns="0" bIns="0" rtlCol="0"/>
            <a:lstStyle/>
            <a:p>
              <a:endParaRPr sz="1050">
                <a:latin typeface="Montserrat" panose="00000500000000000000" pitchFamily="2" charset="-52"/>
              </a:endParaRPr>
            </a:p>
          </p:txBody>
        </p:sp>
        <p:sp>
          <p:nvSpPr>
            <p:cNvPr id="18" name="object 30">
              <a:extLst>
                <a:ext uri="{FF2B5EF4-FFF2-40B4-BE49-F238E27FC236}">
                  <a16:creationId xmlns:a16="http://schemas.microsoft.com/office/drawing/2014/main" id="{EEE94215-ED33-D511-424F-0DF0C4DC8982}"/>
                </a:ext>
              </a:extLst>
            </p:cNvPr>
            <p:cNvSpPr/>
            <p:nvPr/>
          </p:nvSpPr>
          <p:spPr>
            <a:xfrm>
              <a:off x="13770804" y="2835277"/>
              <a:ext cx="5560060" cy="1684654"/>
            </a:xfrm>
            <a:custGeom>
              <a:avLst/>
              <a:gdLst/>
              <a:ahLst/>
              <a:cxnLst/>
              <a:rect l="l" t="t" r="r" b="b"/>
              <a:pathLst>
                <a:path w="5560059" h="1684654">
                  <a:moveTo>
                    <a:pt x="5452012" y="0"/>
                  </a:moveTo>
                  <a:lnTo>
                    <a:pt x="107535" y="0"/>
                  </a:lnTo>
                  <a:lnTo>
                    <a:pt x="65677" y="8450"/>
                  </a:lnTo>
                  <a:lnTo>
                    <a:pt x="31496" y="31496"/>
                  </a:lnTo>
                  <a:lnTo>
                    <a:pt x="8450" y="65677"/>
                  </a:lnTo>
                  <a:lnTo>
                    <a:pt x="0" y="107535"/>
                  </a:lnTo>
                  <a:lnTo>
                    <a:pt x="0" y="1576569"/>
                  </a:lnTo>
                  <a:lnTo>
                    <a:pt x="8450" y="1618427"/>
                  </a:lnTo>
                  <a:lnTo>
                    <a:pt x="31496" y="1652609"/>
                  </a:lnTo>
                  <a:lnTo>
                    <a:pt x="65677" y="1675655"/>
                  </a:lnTo>
                  <a:lnTo>
                    <a:pt x="107535" y="1684105"/>
                  </a:lnTo>
                  <a:lnTo>
                    <a:pt x="5452012" y="1684105"/>
                  </a:lnTo>
                  <a:lnTo>
                    <a:pt x="5493870" y="1675655"/>
                  </a:lnTo>
                  <a:lnTo>
                    <a:pt x="5528051" y="1652609"/>
                  </a:lnTo>
                  <a:lnTo>
                    <a:pt x="5551097" y="1618427"/>
                  </a:lnTo>
                  <a:lnTo>
                    <a:pt x="5559547" y="1576569"/>
                  </a:lnTo>
                  <a:lnTo>
                    <a:pt x="5559547" y="107535"/>
                  </a:lnTo>
                  <a:lnTo>
                    <a:pt x="5551097" y="65677"/>
                  </a:lnTo>
                  <a:lnTo>
                    <a:pt x="5528051" y="31496"/>
                  </a:lnTo>
                  <a:lnTo>
                    <a:pt x="5493870" y="8450"/>
                  </a:lnTo>
                  <a:lnTo>
                    <a:pt x="5452012" y="0"/>
                  </a:lnTo>
                  <a:close/>
                </a:path>
              </a:pathLst>
            </a:custGeom>
            <a:solidFill>
              <a:srgbClr val="1F7E9F"/>
            </a:solidFill>
          </p:spPr>
          <p:txBody>
            <a:bodyPr wrap="square" lIns="0" tIns="0" rIns="0" bIns="0" rtlCol="0"/>
            <a:lstStyle/>
            <a:p>
              <a:endParaRPr sz="1050">
                <a:latin typeface="Montserrat" panose="00000500000000000000" pitchFamily="2" charset="-52"/>
              </a:endParaRPr>
            </a:p>
          </p:txBody>
        </p:sp>
        <p:grpSp>
          <p:nvGrpSpPr>
            <p:cNvPr id="22" name="object 34">
              <a:extLst>
                <a:ext uri="{FF2B5EF4-FFF2-40B4-BE49-F238E27FC236}">
                  <a16:creationId xmlns:a16="http://schemas.microsoft.com/office/drawing/2014/main" id="{3B52C45F-A80E-D7F1-E990-0E242ADEE65E}"/>
                </a:ext>
              </a:extLst>
            </p:cNvPr>
            <p:cNvGrpSpPr/>
            <p:nvPr/>
          </p:nvGrpSpPr>
          <p:grpSpPr>
            <a:xfrm>
              <a:off x="6635281" y="3198822"/>
              <a:ext cx="471169" cy="750569"/>
              <a:chOff x="6635278" y="2785039"/>
              <a:chExt cx="471170" cy="750570"/>
            </a:xfrm>
          </p:grpSpPr>
          <p:sp>
            <p:nvSpPr>
              <p:cNvPr id="29" name="object 35">
                <a:extLst>
                  <a:ext uri="{FF2B5EF4-FFF2-40B4-BE49-F238E27FC236}">
                    <a16:creationId xmlns:a16="http://schemas.microsoft.com/office/drawing/2014/main" id="{6A359525-A118-6323-C568-747247CF548E}"/>
                  </a:ext>
                </a:extLst>
              </p:cNvPr>
              <p:cNvSpPr/>
              <p:nvPr/>
            </p:nvSpPr>
            <p:spPr>
              <a:xfrm>
                <a:off x="6741672" y="3063990"/>
                <a:ext cx="96520" cy="193040"/>
              </a:xfrm>
              <a:custGeom>
                <a:avLst/>
                <a:gdLst/>
                <a:ahLst/>
                <a:cxnLst/>
                <a:rect l="l" t="t" r="r" b="b"/>
                <a:pathLst>
                  <a:path w="96520" h="193039">
                    <a:moveTo>
                      <a:pt x="0" y="0"/>
                    </a:moveTo>
                    <a:lnTo>
                      <a:pt x="0" y="192433"/>
                    </a:lnTo>
                    <a:lnTo>
                      <a:pt x="96216" y="962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79D2"/>
              </a:solidFill>
            </p:spPr>
            <p:txBody>
              <a:bodyPr wrap="square" lIns="0" tIns="0" rIns="0" bIns="0" rtlCol="0"/>
              <a:lstStyle/>
              <a:p>
                <a:endParaRPr sz="1050">
                  <a:latin typeface="Montserrat" panose="00000500000000000000" pitchFamily="2" charset="-52"/>
                </a:endParaRPr>
              </a:p>
            </p:txBody>
          </p:sp>
          <p:sp>
            <p:nvSpPr>
              <p:cNvPr id="30" name="object 36">
                <a:extLst>
                  <a:ext uri="{FF2B5EF4-FFF2-40B4-BE49-F238E27FC236}">
                    <a16:creationId xmlns:a16="http://schemas.microsoft.com/office/drawing/2014/main" id="{32E6E0B1-13CB-D9BE-2562-44B32E5553CB}"/>
                  </a:ext>
                </a:extLst>
              </p:cNvPr>
              <p:cNvSpPr/>
              <p:nvPr/>
            </p:nvSpPr>
            <p:spPr>
              <a:xfrm>
                <a:off x="6635278" y="2785039"/>
                <a:ext cx="471170" cy="750570"/>
              </a:xfrm>
              <a:custGeom>
                <a:avLst/>
                <a:gdLst/>
                <a:ahLst/>
                <a:cxnLst/>
                <a:rect l="l" t="t" r="r" b="b"/>
                <a:pathLst>
                  <a:path w="471170" h="750570">
                    <a:moveTo>
                      <a:pt x="95892" y="0"/>
                    </a:moveTo>
                    <a:lnTo>
                      <a:pt x="0" y="95892"/>
                    </a:lnTo>
                    <a:lnTo>
                      <a:pt x="279268" y="375171"/>
                    </a:lnTo>
                    <a:lnTo>
                      <a:pt x="0" y="654440"/>
                    </a:lnTo>
                    <a:lnTo>
                      <a:pt x="95892" y="750333"/>
                    </a:lnTo>
                    <a:lnTo>
                      <a:pt x="471064" y="375171"/>
                    </a:lnTo>
                    <a:lnTo>
                      <a:pt x="95892" y="0"/>
                    </a:lnTo>
                    <a:close/>
                  </a:path>
                </a:pathLst>
              </a:custGeom>
              <a:solidFill>
                <a:srgbClr val="29469F"/>
              </a:solidFill>
            </p:spPr>
            <p:txBody>
              <a:bodyPr wrap="square" lIns="0" tIns="0" rIns="0" bIns="0" rtlCol="0"/>
              <a:lstStyle/>
              <a:p>
                <a:endParaRPr sz="1050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23" name="object 37">
              <a:extLst>
                <a:ext uri="{FF2B5EF4-FFF2-40B4-BE49-F238E27FC236}">
                  <a16:creationId xmlns:a16="http://schemas.microsoft.com/office/drawing/2014/main" id="{28B8AEED-CC2B-D8C2-8FA6-D8BE539D3CE7}"/>
                </a:ext>
              </a:extLst>
            </p:cNvPr>
            <p:cNvGrpSpPr/>
            <p:nvPr/>
          </p:nvGrpSpPr>
          <p:grpSpPr>
            <a:xfrm>
              <a:off x="13116420" y="3198822"/>
              <a:ext cx="471169" cy="750569"/>
              <a:chOff x="13116417" y="2785039"/>
              <a:chExt cx="471170" cy="750570"/>
            </a:xfrm>
          </p:grpSpPr>
          <p:sp>
            <p:nvSpPr>
              <p:cNvPr id="27" name="object 38">
                <a:extLst>
                  <a:ext uri="{FF2B5EF4-FFF2-40B4-BE49-F238E27FC236}">
                    <a16:creationId xmlns:a16="http://schemas.microsoft.com/office/drawing/2014/main" id="{E7A5C8D6-71BE-5E2D-7653-1B87DF037C9E}"/>
                  </a:ext>
                </a:extLst>
              </p:cNvPr>
              <p:cNvSpPr/>
              <p:nvPr/>
            </p:nvSpPr>
            <p:spPr>
              <a:xfrm>
                <a:off x="13222811" y="3063990"/>
                <a:ext cx="96520" cy="193040"/>
              </a:xfrm>
              <a:custGeom>
                <a:avLst/>
                <a:gdLst/>
                <a:ahLst/>
                <a:cxnLst/>
                <a:rect l="l" t="t" r="r" b="b"/>
                <a:pathLst>
                  <a:path w="96519" h="193039">
                    <a:moveTo>
                      <a:pt x="0" y="0"/>
                    </a:moveTo>
                    <a:lnTo>
                      <a:pt x="0" y="192433"/>
                    </a:lnTo>
                    <a:lnTo>
                      <a:pt x="96216" y="962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79D2"/>
              </a:solidFill>
            </p:spPr>
            <p:txBody>
              <a:bodyPr wrap="square" lIns="0" tIns="0" rIns="0" bIns="0" rtlCol="0"/>
              <a:lstStyle/>
              <a:p>
                <a:endParaRPr sz="1050">
                  <a:latin typeface="Montserrat" panose="00000500000000000000" pitchFamily="2" charset="-52"/>
                </a:endParaRPr>
              </a:p>
            </p:txBody>
          </p:sp>
          <p:sp>
            <p:nvSpPr>
              <p:cNvPr id="28" name="object 39">
                <a:extLst>
                  <a:ext uri="{FF2B5EF4-FFF2-40B4-BE49-F238E27FC236}">
                    <a16:creationId xmlns:a16="http://schemas.microsoft.com/office/drawing/2014/main" id="{BFFEC708-C543-8FC1-89CB-349BC11ABC93}"/>
                  </a:ext>
                </a:extLst>
              </p:cNvPr>
              <p:cNvSpPr/>
              <p:nvPr/>
            </p:nvSpPr>
            <p:spPr>
              <a:xfrm>
                <a:off x="13116417" y="2785039"/>
                <a:ext cx="471170" cy="750570"/>
              </a:xfrm>
              <a:custGeom>
                <a:avLst/>
                <a:gdLst/>
                <a:ahLst/>
                <a:cxnLst/>
                <a:rect l="l" t="t" r="r" b="b"/>
                <a:pathLst>
                  <a:path w="471169" h="750570">
                    <a:moveTo>
                      <a:pt x="95892" y="0"/>
                    </a:moveTo>
                    <a:lnTo>
                      <a:pt x="0" y="95892"/>
                    </a:lnTo>
                    <a:lnTo>
                      <a:pt x="279268" y="375171"/>
                    </a:lnTo>
                    <a:lnTo>
                      <a:pt x="0" y="654440"/>
                    </a:lnTo>
                    <a:lnTo>
                      <a:pt x="95892" y="750333"/>
                    </a:lnTo>
                    <a:lnTo>
                      <a:pt x="471064" y="375171"/>
                    </a:lnTo>
                    <a:lnTo>
                      <a:pt x="95892" y="0"/>
                    </a:lnTo>
                    <a:close/>
                  </a:path>
                </a:pathLst>
              </a:custGeom>
              <a:solidFill>
                <a:srgbClr val="29469F"/>
              </a:solidFill>
            </p:spPr>
            <p:txBody>
              <a:bodyPr wrap="square" lIns="0" tIns="0" rIns="0" bIns="0" rtlCol="0"/>
              <a:lstStyle/>
              <a:p>
                <a:endParaRPr sz="1050"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22AD48BF-4230-376B-9C52-6C5E9F545207}"/>
                </a:ext>
              </a:extLst>
            </p:cNvPr>
            <p:cNvSpPr txBox="1"/>
            <p:nvPr/>
          </p:nvSpPr>
          <p:spPr>
            <a:xfrm>
              <a:off x="1285250" y="2303751"/>
              <a:ext cx="4724215" cy="4002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spcBef>
                  <a:spcPts val="96"/>
                </a:spcBef>
              </a:pPr>
              <a:r>
                <a:rPr lang="ru-RU" sz="1200" spc="-13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АНАЛИЗ</a:t>
              </a:r>
              <a:endParaRPr sz="1200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25" name="object 27">
              <a:extLst>
                <a:ext uri="{FF2B5EF4-FFF2-40B4-BE49-F238E27FC236}">
                  <a16:creationId xmlns:a16="http://schemas.microsoft.com/office/drawing/2014/main" id="{9C41F26C-D35B-1A56-CB25-EABF8D82EACF}"/>
                </a:ext>
              </a:extLst>
            </p:cNvPr>
            <p:cNvSpPr txBox="1"/>
            <p:nvPr/>
          </p:nvSpPr>
          <p:spPr>
            <a:xfrm>
              <a:off x="7690038" y="2301876"/>
              <a:ext cx="4724215" cy="4002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spcBef>
                  <a:spcPts val="96"/>
                </a:spcBef>
              </a:pPr>
              <a:r>
                <a:rPr lang="ru-RU" sz="1200" spc="-13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ОЦЕНКА</a:t>
              </a:r>
              <a:endParaRPr sz="1200" dirty="0">
                <a:latin typeface="Montserrat" panose="00000500000000000000" pitchFamily="2" charset="-52"/>
                <a:cs typeface="Microsoft Sans Serif"/>
              </a:endParaRPr>
            </a:p>
          </p:txBody>
        </p:sp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F51430AC-83C1-BBD7-38BA-8BD64306C95E}"/>
                </a:ext>
              </a:extLst>
            </p:cNvPr>
            <p:cNvSpPr txBox="1"/>
            <p:nvPr/>
          </p:nvSpPr>
          <p:spPr>
            <a:xfrm>
              <a:off x="14090652" y="2301876"/>
              <a:ext cx="4724215" cy="4002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spcBef>
                  <a:spcPts val="96"/>
                </a:spcBef>
              </a:pPr>
              <a:r>
                <a:rPr lang="ru-RU" sz="1200" spc="-135" dirty="0">
                  <a:solidFill>
                    <a:srgbClr val="5E5E5E"/>
                  </a:solidFill>
                  <a:latin typeface="Montserrat" panose="00000500000000000000" pitchFamily="2" charset="-52"/>
                  <a:cs typeface="Microsoft Sans Serif"/>
                </a:rPr>
                <a:t>СИНТЕЗ</a:t>
              </a:r>
              <a:endParaRPr sz="1200" dirty="0">
                <a:latin typeface="Montserrat" panose="00000500000000000000" pitchFamily="2" charset="-52"/>
                <a:cs typeface="Microsoft Sans Serif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C6DEAF4-1D0F-637A-9446-D7C67FE7A081}"/>
              </a:ext>
            </a:extLst>
          </p:cNvPr>
          <p:cNvSpPr txBox="1"/>
          <p:nvPr/>
        </p:nvSpPr>
        <p:spPr>
          <a:xfrm>
            <a:off x="795790" y="1507939"/>
            <a:ext cx="2852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ЗАТРАТЫ НА ОДНОГО СТУДЕНТА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E7448E-DF73-FA2F-3594-92996223BA8B}"/>
              </a:ext>
            </a:extLst>
          </p:cNvPr>
          <p:cNvSpPr txBox="1"/>
          <p:nvPr/>
        </p:nvSpPr>
        <p:spPr>
          <a:xfrm>
            <a:off x="4668328" y="1475189"/>
            <a:ext cx="2852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НАГРУЗКА И ФОТ ПО ПРОГРАММЕ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76533C-2C68-0A56-EF12-E95981401B6B}"/>
              </a:ext>
            </a:extLst>
          </p:cNvPr>
          <p:cNvSpPr txBox="1"/>
          <p:nvPr/>
        </p:nvSpPr>
        <p:spPr>
          <a:xfrm>
            <a:off x="8613686" y="1456318"/>
            <a:ext cx="2852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ОБРАЗОВАТЕЛЬНЫЙ И НАУЧНЫЙ ЭФФЕКТ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1495B6E-4016-FC99-8D46-C3E9B9C7AE25}"/>
              </a:ext>
            </a:extLst>
          </p:cNvPr>
          <p:cNvSpPr/>
          <p:nvPr/>
        </p:nvSpPr>
        <p:spPr>
          <a:xfrm>
            <a:off x="836749" y="2772229"/>
            <a:ext cx="4937760" cy="267058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5313A29-FB07-E488-F17A-EC244D5DE23D}"/>
              </a:ext>
            </a:extLst>
          </p:cNvPr>
          <p:cNvSpPr/>
          <p:nvPr/>
        </p:nvSpPr>
        <p:spPr>
          <a:xfrm>
            <a:off x="5926909" y="2768875"/>
            <a:ext cx="5191034" cy="267058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0">
            <a:extLst>
              <a:ext uri="{FF2B5EF4-FFF2-40B4-BE49-F238E27FC236}">
                <a16:creationId xmlns:a16="http://schemas.microsoft.com/office/drawing/2014/main" id="{E61F8B0A-A5D0-AC5D-AD9E-D42AF787D9D4}"/>
              </a:ext>
            </a:extLst>
          </p:cNvPr>
          <p:cNvSpPr/>
          <p:nvPr/>
        </p:nvSpPr>
        <p:spPr>
          <a:xfrm>
            <a:off x="374443" y="398081"/>
            <a:ext cx="11657900" cy="502920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Autofit/>
          </a:bodyPr>
          <a:lstStyle/>
          <a:p>
            <a:r>
              <a:rPr lang="ru-RU" sz="2400" b="1" dirty="0">
                <a:solidFill>
                  <a:srgbClr val="0B1F3A"/>
                </a:solidFill>
                <a:latin typeface="Montserrat" panose="00000500000000000000" pitchFamily="2" charset="-52"/>
                <a:ea typeface="Arial" pitchFamily="34" charset="-122"/>
                <a:cs typeface="Arial" pitchFamily="34" charset="-120"/>
              </a:rPr>
              <a:t>Экономика программ: регулярная оценка затрат и эффективности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5A5669-586B-76AF-05CF-8047A2D5CB4E}"/>
              </a:ext>
            </a:extLst>
          </p:cNvPr>
          <p:cNvGrpSpPr/>
          <p:nvPr/>
        </p:nvGrpSpPr>
        <p:grpSpPr>
          <a:xfrm>
            <a:off x="374443" y="5724954"/>
            <a:ext cx="1791061" cy="761731"/>
            <a:chOff x="938603" y="9086104"/>
            <a:chExt cx="2922050" cy="711254"/>
          </a:xfrm>
        </p:grpSpPr>
        <p:sp>
          <p:nvSpPr>
            <p:cNvPr id="3" name="object 37">
              <a:extLst>
                <a:ext uri="{FF2B5EF4-FFF2-40B4-BE49-F238E27FC236}">
                  <a16:creationId xmlns:a16="http://schemas.microsoft.com/office/drawing/2014/main" id="{4D0F0C1A-2697-DDF1-2F4F-8175E1528685}"/>
                </a:ext>
              </a:extLst>
            </p:cNvPr>
            <p:cNvSpPr/>
            <p:nvPr/>
          </p:nvSpPr>
          <p:spPr>
            <a:xfrm>
              <a:off x="938603" y="9086104"/>
              <a:ext cx="2922050" cy="711254"/>
            </a:xfrm>
            <a:custGeom>
              <a:avLst/>
              <a:gdLst/>
              <a:ahLst/>
              <a:cxnLst/>
              <a:rect l="l" t="t" r="r" b="b"/>
              <a:pathLst>
                <a:path w="18274665" h="1200150">
                  <a:moveTo>
                    <a:pt x="18150724" y="0"/>
                  </a:moveTo>
                  <a:lnTo>
                    <a:pt x="123336" y="0"/>
                  </a:lnTo>
                  <a:lnTo>
                    <a:pt x="75325" y="9692"/>
                  </a:lnTo>
                  <a:lnTo>
                    <a:pt x="36121" y="36125"/>
                  </a:lnTo>
                  <a:lnTo>
                    <a:pt x="9691" y="75330"/>
                  </a:lnTo>
                  <a:lnTo>
                    <a:pt x="0" y="123336"/>
                  </a:lnTo>
                  <a:lnTo>
                    <a:pt x="0" y="1076427"/>
                  </a:lnTo>
                  <a:lnTo>
                    <a:pt x="9691" y="1124434"/>
                  </a:lnTo>
                  <a:lnTo>
                    <a:pt x="36121" y="1163638"/>
                  </a:lnTo>
                  <a:lnTo>
                    <a:pt x="75325" y="1190071"/>
                  </a:lnTo>
                  <a:lnTo>
                    <a:pt x="123336" y="1199764"/>
                  </a:lnTo>
                  <a:lnTo>
                    <a:pt x="18150724" y="1199764"/>
                  </a:lnTo>
                  <a:lnTo>
                    <a:pt x="18198731" y="1190071"/>
                  </a:lnTo>
                  <a:lnTo>
                    <a:pt x="18237935" y="1163638"/>
                  </a:lnTo>
                  <a:lnTo>
                    <a:pt x="18264368" y="1124434"/>
                  </a:lnTo>
                  <a:lnTo>
                    <a:pt x="18274061" y="1076427"/>
                  </a:lnTo>
                  <a:lnTo>
                    <a:pt x="18274061" y="123336"/>
                  </a:lnTo>
                  <a:lnTo>
                    <a:pt x="18264368" y="75330"/>
                  </a:lnTo>
                  <a:lnTo>
                    <a:pt x="18237935" y="36125"/>
                  </a:lnTo>
                  <a:lnTo>
                    <a:pt x="18198731" y="9692"/>
                  </a:lnTo>
                  <a:lnTo>
                    <a:pt x="18150724" y="0"/>
                  </a:lnTo>
                  <a:close/>
                </a:path>
              </a:pathLst>
            </a:custGeom>
            <a:solidFill>
              <a:srgbClr val="1F3376"/>
            </a:solidFill>
          </p:spPr>
          <p:txBody>
            <a:bodyPr wrap="square" lIns="0" tIns="0" rIns="0" bIns="0" rtlCol="0"/>
            <a:lstStyle/>
            <a:p>
              <a:endParaRPr sz="1100" dirty="0">
                <a:latin typeface="Montserrat" panose="00000500000000000000" pitchFamily="2" charset="-52"/>
              </a:endParaRPr>
            </a:p>
          </p:txBody>
        </p:sp>
        <p:sp>
          <p:nvSpPr>
            <p:cNvPr id="5" name="object 39">
              <a:extLst>
                <a:ext uri="{FF2B5EF4-FFF2-40B4-BE49-F238E27FC236}">
                  <a16:creationId xmlns:a16="http://schemas.microsoft.com/office/drawing/2014/main" id="{19A967F9-0782-3307-53B3-4C60FB8CACB4}"/>
                </a:ext>
              </a:extLst>
            </p:cNvPr>
            <p:cNvSpPr txBox="1"/>
            <p:nvPr/>
          </p:nvSpPr>
          <p:spPr>
            <a:xfrm>
              <a:off x="1149722" y="9294508"/>
              <a:ext cx="2592534" cy="272413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b="1" spc="165" dirty="0">
                  <a:solidFill>
                    <a:srgbClr val="FFFFFF"/>
                  </a:solidFill>
                  <a:latin typeface="Montserrat" panose="00000500000000000000" pitchFamily="2" charset="-52"/>
                  <a:cs typeface="Trebuchet MS"/>
                </a:rPr>
                <a:t>ПРИНЦИП</a:t>
              </a:r>
              <a:endParaRPr dirty="0">
                <a:latin typeface="Montserrat" panose="00000500000000000000" pitchFamily="2" charset="-52"/>
                <a:cs typeface="Trebuchet M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4AA2928-E735-3C58-6696-1473773F5A9A}"/>
              </a:ext>
            </a:extLst>
          </p:cNvPr>
          <p:cNvSpPr txBox="1"/>
          <p:nvPr/>
        </p:nvSpPr>
        <p:spPr>
          <a:xfrm>
            <a:off x="2280394" y="5788777"/>
            <a:ext cx="951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РЕГУЛЯРНОЕ НАБЛЮДЕНИЕ ЗА ЭКОНОМИЧЕСКИМИ ПАРАМЕТРАМИ ОБРАЗОВАТЕЛЬНЫХ ПРОГРАММ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1515</Words>
  <Application>Microsoft Office PowerPoint</Application>
  <PresentationFormat>Widescreen</PresentationFormat>
  <Paragraphs>292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-apple-system</vt:lpstr>
      <vt:lpstr>Arial</vt:lpstr>
      <vt:lpstr>Calibri</vt:lpstr>
      <vt:lpstr>Century Gothic</vt:lpstr>
      <vt:lpstr>Commissioner</vt:lpstr>
      <vt:lpstr>Graphik LCG</vt:lpstr>
      <vt:lpstr>GRAPHIKLCG-MEDIUM</vt:lpstr>
      <vt:lpstr>Menlo</vt:lpstr>
      <vt:lpstr>Microsoft Sans Serif</vt:lpstr>
      <vt:lpstr>Montserrat</vt:lpstr>
      <vt:lpstr>quote-cjk-patch</vt:lpstr>
      <vt:lpstr>Trebuchet MS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Оценка финансовых результатов Оценка по методике полных затрат проводится ежегодно Минобрнауки России с 2023 г.</vt:lpstr>
      <vt:lpstr>Показатели неэффективности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Минобрнауки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Университет как экономическая система</dc:title>
  <dc:subject>Стратегическая сессия</dc:subject>
  <dc:creator>OpenAI</dc:creator>
  <cp:lastModifiedBy>Q</cp:lastModifiedBy>
  <cp:revision>83</cp:revision>
  <dcterms:created xsi:type="dcterms:W3CDTF">2026-05-13T16:35:08Z</dcterms:created>
  <dcterms:modified xsi:type="dcterms:W3CDTF">2026-06-23T07:45:01Z</dcterms:modified>
</cp:coreProperties>
</file>