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77" r:id="rId4"/>
    <p:sldId id="276" r:id="rId5"/>
    <p:sldId id="258" r:id="rId6"/>
    <p:sldId id="272" r:id="rId7"/>
    <p:sldId id="273" r:id="rId8"/>
    <p:sldId id="265" r:id="rId9"/>
    <p:sldId id="274" r:id="rId10"/>
    <p:sldId id="275" r:id="rId11"/>
    <p:sldId id="264" r:id="rId12"/>
    <p:sldId id="279" r:id="rId13"/>
    <p:sldId id="267" r:id="rId14"/>
    <p:sldId id="268" r:id="rId15"/>
    <p:sldId id="278" r:id="rId16"/>
    <p:sldId id="270" r:id="rId17"/>
    <p:sldId id="269" r:id="rId18"/>
    <p:sldId id="266" r:id="rId19"/>
    <p:sldId id="262" r:id="rId20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469"/>
    <a:srgbClr val="367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78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930B2-3EB8-4BCC-AAFE-5D2FBC7503F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1AC82-47A1-45AC-8C64-B9B45EA26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497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930B2-3EB8-4BCC-AAFE-5D2FBC7503F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1AC82-47A1-45AC-8C64-B9B45EA26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706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930B2-3EB8-4BCC-AAFE-5D2FBC7503F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1AC82-47A1-45AC-8C64-B9B45EA26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001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930B2-3EB8-4BCC-AAFE-5D2FBC7503F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1AC82-47A1-45AC-8C64-B9B45EA26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68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930B2-3EB8-4BCC-AAFE-5D2FBC7503F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1AC82-47A1-45AC-8C64-B9B45EA26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129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930B2-3EB8-4BCC-AAFE-5D2FBC7503F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1AC82-47A1-45AC-8C64-B9B45EA26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438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930B2-3EB8-4BCC-AAFE-5D2FBC7503F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1AC82-47A1-45AC-8C64-B9B45EA26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5003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930B2-3EB8-4BCC-AAFE-5D2FBC7503F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1AC82-47A1-45AC-8C64-B9B45EA26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079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930B2-3EB8-4BCC-AAFE-5D2FBC7503F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1AC82-47A1-45AC-8C64-B9B45EA26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033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930B2-3EB8-4BCC-AAFE-5D2FBC7503F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1AC82-47A1-45AC-8C64-B9B45EA26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761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930B2-3EB8-4BCC-AAFE-5D2FBC7503F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1AC82-47A1-45AC-8C64-B9B45EA26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553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8930B2-3EB8-4BCC-AAFE-5D2FBC7503F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1AC82-47A1-45AC-8C64-B9B45EA267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145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eg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jpeg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jpeg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eg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1.pn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609600" y="628647"/>
            <a:ext cx="10944225" cy="560070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sx="102000" sy="102000" algn="ctr" rotWithShape="0">
              <a:srgbClr val="002469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391524" y="6392644"/>
            <a:ext cx="344718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 июля 2026 года</a:t>
            </a:r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23" t="30971" r="38504" b="14689"/>
          <a:stretch/>
        </p:blipFill>
        <p:spPr>
          <a:xfrm>
            <a:off x="5582949" y="628648"/>
            <a:ext cx="5970876" cy="56007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74" y="882349"/>
            <a:ext cx="2703542" cy="770679"/>
          </a:xfrm>
          <a:prstGeom prst="rect">
            <a:avLst/>
          </a:prstGeom>
        </p:spPr>
      </p:pic>
      <p:sp>
        <p:nvSpPr>
          <p:cNvPr id="11" name="Подзаголовок 2"/>
          <p:cNvSpPr txBox="1">
            <a:spLocks/>
          </p:cNvSpPr>
          <p:nvPr/>
        </p:nvSpPr>
        <p:spPr>
          <a:xfrm>
            <a:off x="1095374" y="4772025"/>
            <a:ext cx="4099561" cy="476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200" dirty="0">
              <a:solidFill>
                <a:srgbClr val="002469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413" y="628646"/>
            <a:ext cx="5613858" cy="5617329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 flipH="1">
            <a:off x="1189067" y="3330749"/>
            <a:ext cx="6240433" cy="0"/>
          </a:xfrm>
          <a:prstGeom prst="line">
            <a:avLst/>
          </a:prstGeom>
          <a:ln w="19050">
            <a:solidFill>
              <a:srgbClr val="0024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5374" y="2131724"/>
            <a:ext cx="7417070" cy="1199025"/>
          </a:xfrm>
        </p:spPr>
        <p:txBody>
          <a:bodyPr>
            <a:noAutofit/>
          </a:bodyPr>
          <a:lstStyle/>
          <a:p>
            <a:pPr algn="l"/>
            <a:r>
              <a:rPr lang="ru-RU" sz="2200" b="1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Взаимодействие образовательных организаций высшего образования Ростовской области с работодателями и бизнес-сообществом по достижению целей национальных проектов технологического лидерства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95373" y="3464099"/>
            <a:ext cx="5255057" cy="521984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dirty="0" err="1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Страданченко</a:t>
            </a:r>
            <a:r>
              <a:rPr lang="ru-RU" sz="20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Сергей Георгиевич,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0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ектор ЮРГПУ (НПИ) имени М.И. Платова</a:t>
            </a:r>
            <a:endParaRPr lang="ru-RU" sz="2000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89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6100" y="664876"/>
            <a:ext cx="4635500" cy="132556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Донской государственный технический университет</a:t>
            </a:r>
            <a:endParaRPr lang="ru-RU" sz="2400" b="1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4"/>
          <p:cNvSpPr txBox="1">
            <a:spLocks/>
          </p:cNvSpPr>
          <p:nvPr/>
        </p:nvSpPr>
        <p:spPr>
          <a:xfrm>
            <a:off x="483031" y="901317"/>
            <a:ext cx="5984444" cy="391833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srgbClr val="002469">
                <a:alpha val="40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solidFill>
                  <a:srgbClr val="002469"/>
                </a:solidFill>
              </a:rPr>
              <a:t>                             </a:t>
            </a:r>
            <a:endParaRPr lang="ru-RU" sz="4400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3031" y="4953000"/>
            <a:ext cx="5984444" cy="1447800"/>
          </a:xfrm>
          <a:prstGeom prst="rect">
            <a:avLst/>
          </a:prstGeom>
          <a:solidFill>
            <a:srgbClr val="0024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3"/>
          <p:cNvSpPr>
            <a:spLocks noGrp="1"/>
          </p:cNvSpPr>
          <p:nvPr>
            <p:ph sz="half" idx="1"/>
          </p:nvPr>
        </p:nvSpPr>
        <p:spPr>
          <a:xfrm>
            <a:off x="6896100" y="1965831"/>
            <a:ext cx="4914901" cy="19798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«Средства производства и автоматизации»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«Новые 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материалы и химия»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«Беспилотные 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авиационные системы»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«Технологическое 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продовольственной безопасности</a:t>
            </a: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«Технологическое обеспечение </a:t>
            </a:r>
            <a:r>
              <a:rPr lang="ru-RU" sz="1400" dirty="0" err="1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биоэкономики</a:t>
            </a: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400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485" y="190028"/>
            <a:ext cx="892890" cy="615845"/>
          </a:xfrm>
          <a:prstGeom prst="rect">
            <a:avLst/>
          </a:prstGeom>
        </p:spPr>
      </p:pic>
      <p:sp>
        <p:nvSpPr>
          <p:cNvPr id="15" name="Объект 3"/>
          <p:cNvSpPr>
            <a:spLocks noGrp="1"/>
          </p:cNvSpPr>
          <p:nvPr>
            <p:ph sz="half" idx="1"/>
          </p:nvPr>
        </p:nvSpPr>
        <p:spPr>
          <a:xfrm>
            <a:off x="7581899" y="4213926"/>
            <a:ext cx="4229102" cy="876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1.3+ млрд руб.</a:t>
            </a:r>
            <a:endParaRPr lang="ru-RU" sz="2400" dirty="0">
              <a:solidFill>
                <a:srgbClr val="002469"/>
              </a:solidFill>
            </a:endParaRPr>
          </a:p>
        </p:txBody>
      </p:sp>
      <p:sp>
        <p:nvSpPr>
          <p:cNvPr id="16" name="Объект 3"/>
          <p:cNvSpPr>
            <a:spLocks noGrp="1"/>
          </p:cNvSpPr>
          <p:nvPr>
            <p:ph sz="half" idx="1"/>
          </p:nvPr>
        </p:nvSpPr>
        <p:spPr>
          <a:xfrm>
            <a:off x="7581899" y="5333909"/>
            <a:ext cx="4229102" cy="914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2.1+ тыс. обучающихся</a:t>
            </a:r>
            <a:endParaRPr lang="ru-RU" sz="2400" dirty="0">
              <a:solidFill>
                <a:srgbClr val="002469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52" y="4194878"/>
            <a:ext cx="704847" cy="70484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945" y="5295805"/>
            <a:ext cx="704754" cy="704754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529168" y="4954083"/>
            <a:ext cx="58885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Стратегия развития </a:t>
            </a:r>
            <a:r>
              <a:rPr lang="ru-R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период до 2030 г. и перспективный период до 2036 г.</a:t>
            </a:r>
          </a:p>
          <a:p>
            <a:r>
              <a:rPr lang="ru-RU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обеспечению подготовки инженерных кадров и проведению научных разработок, направленных на обеспечение технологического </a:t>
            </a:r>
            <a:r>
              <a:rPr lang="ru-R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лидерства</a:t>
            </a:r>
          </a:p>
          <a:p>
            <a:endParaRPr lang="ru-RU" sz="12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стратегического академического лидерства «Приоритет-2030»</a:t>
            </a:r>
          </a:p>
          <a:p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Передовая инженерная школа</a:t>
            </a:r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3A8E0878-9954-4C81-8DE8-96EB24A4D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7478" y="959596"/>
            <a:ext cx="2976470" cy="1925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7CCDADA0-CAF0-43D5-9592-31C564E91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68" y="959596"/>
            <a:ext cx="2831834" cy="1925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>
            <a:extLst>
              <a:ext uri="{FF2B5EF4-FFF2-40B4-BE49-F238E27FC236}">
                <a16:creationId xmlns:a16="http://schemas.microsoft.com/office/drawing/2014/main" id="{E60580C4-09B8-4F0B-A279-54CACC3A5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69" y="2965071"/>
            <a:ext cx="2831834" cy="1694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>
            <a:extLst>
              <a:ext uri="{FF2B5EF4-FFF2-40B4-BE49-F238E27FC236}">
                <a16:creationId xmlns:a16="http://schemas.microsoft.com/office/drawing/2014/main" id="{4C96BA38-DEBD-4FD8-862F-143388643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7479" y="2965069"/>
            <a:ext cx="2970256" cy="169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590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6100" y="664876"/>
            <a:ext cx="4635500" cy="1325563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Ростовский государственный университет путей сообщения</a:t>
            </a:r>
            <a:endParaRPr lang="ru-RU" sz="2400" b="1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4"/>
          <p:cNvSpPr txBox="1">
            <a:spLocks/>
          </p:cNvSpPr>
          <p:nvPr/>
        </p:nvSpPr>
        <p:spPr>
          <a:xfrm>
            <a:off x="467158" y="907124"/>
            <a:ext cx="5984444" cy="391833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srgbClr val="002469">
                <a:alpha val="40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solidFill>
                  <a:srgbClr val="002469"/>
                </a:solidFill>
              </a:rPr>
              <a:t>                             </a:t>
            </a:r>
            <a:endParaRPr lang="ru-RU" sz="4400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3031" y="4953000"/>
            <a:ext cx="5984444" cy="1447800"/>
          </a:xfrm>
          <a:prstGeom prst="rect">
            <a:avLst/>
          </a:prstGeom>
          <a:solidFill>
            <a:srgbClr val="0024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3"/>
          <p:cNvSpPr>
            <a:spLocks noGrp="1"/>
          </p:cNvSpPr>
          <p:nvPr>
            <p:ph sz="half" idx="1"/>
          </p:nvPr>
        </p:nvSpPr>
        <p:spPr>
          <a:xfrm>
            <a:off x="6896100" y="1965831"/>
            <a:ext cx="4914901" cy="19798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«Промышленное 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транспортной мобильности</a:t>
            </a: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400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9168" y="5140350"/>
            <a:ext cx="58885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 Президента Российской Федерации от 07.05.2024 г. № 309</a:t>
            </a:r>
          </a:p>
          <a:p>
            <a:r>
              <a:rPr lang="ru-RU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национальных целях развития Российской Федерации на период до 2030 года и на перспективу до 2036 </a:t>
            </a:r>
            <a:r>
              <a:rPr lang="ru-R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</a:t>
            </a:r>
          </a:p>
          <a:p>
            <a:r>
              <a:rPr lang="ru-RU" sz="1200" i="1" dirty="0" smtClean="0">
                <a:solidFill>
                  <a:schemeClr val="bg1"/>
                </a:solidFill>
              </a:rPr>
              <a:t>Федеральный </a:t>
            </a:r>
            <a:r>
              <a:rPr lang="ru-RU" sz="1200" i="1" dirty="0">
                <a:solidFill>
                  <a:schemeClr val="bg1"/>
                </a:solidFill>
              </a:rPr>
              <a:t>закон от 28.12.2024 N 523-ФЗ </a:t>
            </a:r>
            <a:r>
              <a:rPr lang="ru-RU" sz="1200" i="1" dirty="0" smtClean="0">
                <a:solidFill>
                  <a:schemeClr val="bg1"/>
                </a:solidFill>
              </a:rPr>
              <a:t>"О </a:t>
            </a:r>
            <a:r>
              <a:rPr lang="ru-RU" sz="1200" i="1" dirty="0">
                <a:solidFill>
                  <a:schemeClr val="bg1"/>
                </a:solidFill>
              </a:rPr>
              <a:t>технологической политике в Российской Федерации и о внесении изменений в отдельные законодательные акты Российской </a:t>
            </a:r>
            <a:r>
              <a:rPr lang="ru-RU" sz="1200" i="1" dirty="0" smtClean="0">
                <a:solidFill>
                  <a:schemeClr val="bg1"/>
                </a:solidFill>
              </a:rPr>
              <a:t>Федерации" </a:t>
            </a:r>
            <a:endParaRPr lang="ru-RU" sz="1200" i="1" dirty="0">
              <a:solidFill>
                <a:schemeClr val="bg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485" y="190028"/>
            <a:ext cx="892890" cy="615845"/>
          </a:xfrm>
          <a:prstGeom prst="rect">
            <a:avLst/>
          </a:prstGeom>
        </p:spPr>
      </p:pic>
      <p:pic>
        <p:nvPicPr>
          <p:cNvPr id="4098" name="Picture 2" descr="https://rlw.gov.ru/storage/document/document_file/2024-10/28/IMG_438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71" y="1016100"/>
            <a:ext cx="5524350" cy="368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Объект 3"/>
          <p:cNvSpPr>
            <a:spLocks noGrp="1"/>
          </p:cNvSpPr>
          <p:nvPr>
            <p:ph sz="half" idx="1"/>
          </p:nvPr>
        </p:nvSpPr>
        <p:spPr>
          <a:xfrm>
            <a:off x="7581899" y="4213926"/>
            <a:ext cx="4229102" cy="876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160+ млн. руб.</a:t>
            </a:r>
            <a:endParaRPr lang="ru-RU" sz="2400" dirty="0">
              <a:solidFill>
                <a:srgbClr val="002469"/>
              </a:solidFill>
            </a:endParaRPr>
          </a:p>
        </p:txBody>
      </p:sp>
      <p:sp>
        <p:nvSpPr>
          <p:cNvPr id="16" name="Объект 3"/>
          <p:cNvSpPr>
            <a:spLocks noGrp="1"/>
          </p:cNvSpPr>
          <p:nvPr>
            <p:ph sz="half" idx="1"/>
          </p:nvPr>
        </p:nvSpPr>
        <p:spPr>
          <a:xfrm>
            <a:off x="7581899" y="5333909"/>
            <a:ext cx="4229102" cy="914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1.3+ тыс. обучающихся</a:t>
            </a:r>
            <a:endParaRPr lang="ru-RU" sz="2400" dirty="0">
              <a:solidFill>
                <a:srgbClr val="002469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52" y="4194878"/>
            <a:ext cx="704847" cy="70484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945" y="5295805"/>
            <a:ext cx="704754" cy="704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50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9187" y="340678"/>
            <a:ext cx="5901814" cy="1325563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Ростовский государственный экономический университет (РИНХ)</a:t>
            </a:r>
          </a:p>
        </p:txBody>
      </p:sp>
      <p:sp>
        <p:nvSpPr>
          <p:cNvPr id="7" name="Объект 4"/>
          <p:cNvSpPr txBox="1">
            <a:spLocks/>
          </p:cNvSpPr>
          <p:nvPr/>
        </p:nvSpPr>
        <p:spPr>
          <a:xfrm>
            <a:off x="1071074" y="585169"/>
            <a:ext cx="4631633" cy="391833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srgbClr val="002469">
                <a:alpha val="40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>
                <a:solidFill>
                  <a:srgbClr val="002469"/>
                </a:solidFill>
              </a:rPr>
              <a:t>                             </a:t>
            </a:r>
            <a:endParaRPr lang="ru-RU" sz="4400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7827" y="4585148"/>
            <a:ext cx="6084017" cy="1734737"/>
          </a:xfrm>
          <a:prstGeom prst="rect">
            <a:avLst/>
          </a:prstGeom>
          <a:solidFill>
            <a:srgbClr val="0024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3"/>
          <p:cNvSpPr>
            <a:spLocks noGrp="1"/>
          </p:cNvSpPr>
          <p:nvPr>
            <p:ph sz="half" idx="1"/>
          </p:nvPr>
        </p:nvSpPr>
        <p:spPr>
          <a:xfrm>
            <a:off x="6318394" y="1428674"/>
            <a:ext cx="5492607" cy="1979803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Национальные проекты технологического лидерства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«Беспилотные авиационные системы»,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«Средства производства и автоматизации»,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«Продовольственная безопасность»,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«Транспортная мобильность»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1400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Национальные проекты: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«Цифровая экономика», </a:t>
            </a:r>
            <a:b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«Производительность труда», </a:t>
            </a:r>
            <a:b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«Платформа университетского технологического предпринимательства», </a:t>
            </a:r>
            <a:b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«Наука», </a:t>
            </a:r>
            <a:b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«Национальная технологическая инициатива (НТИ)»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07827" y="4652297"/>
            <a:ext cx="588856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РГЭУ (РИНХ) успешно прошел трансформацию </a:t>
            </a:r>
          </a:p>
          <a:p>
            <a:pPr algn="ctr"/>
            <a:r>
              <a:rPr lang="ru-RU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классического гуманитарного вуза к многопрофильному </a:t>
            </a:r>
          </a:p>
          <a:p>
            <a:pPr algn="ctr"/>
            <a:r>
              <a:rPr lang="ru-RU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научно-образовательному центру с развитыми компетенциями </a:t>
            </a:r>
          </a:p>
          <a:p>
            <a:pPr algn="ctr"/>
            <a:r>
              <a:rPr lang="ru-RU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области ИИ, цифровых производств, беспилотных технологий и </a:t>
            </a:r>
            <a:r>
              <a:rPr lang="ru-RU" sz="14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кибербезопасности</a:t>
            </a:r>
            <a:r>
              <a:rPr lang="ru-RU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активно участвующему в реализации национальных проектов технологического лидерства </a:t>
            </a:r>
          </a:p>
          <a:p>
            <a:pPr algn="ctr"/>
            <a:r>
              <a:rPr lang="ru-RU" sz="14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научно-технологическом развитии региона</a:t>
            </a:r>
            <a:endParaRPr lang="ru-RU" sz="1400" i="1" dirty="0">
              <a:solidFill>
                <a:schemeClr val="bg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485" y="190028"/>
            <a:ext cx="892890" cy="615845"/>
          </a:xfrm>
          <a:prstGeom prst="rect">
            <a:avLst/>
          </a:prstGeom>
        </p:spPr>
      </p:pic>
      <p:sp>
        <p:nvSpPr>
          <p:cNvPr id="15" name="Объект 3"/>
          <p:cNvSpPr>
            <a:spLocks noGrp="1"/>
          </p:cNvSpPr>
          <p:nvPr>
            <p:ph sz="half" idx="1"/>
          </p:nvPr>
        </p:nvSpPr>
        <p:spPr>
          <a:xfrm>
            <a:off x="7543271" y="5045170"/>
            <a:ext cx="4229102" cy="876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36+ млн. руб.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6" name="Объект 3"/>
          <p:cNvSpPr>
            <a:spLocks noGrp="1"/>
          </p:cNvSpPr>
          <p:nvPr>
            <p:ph sz="half" idx="1"/>
          </p:nvPr>
        </p:nvSpPr>
        <p:spPr>
          <a:xfrm>
            <a:off x="7701273" y="6072072"/>
            <a:ext cx="4229102" cy="5372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20+ тыс. обучающихся</a:t>
            </a:r>
            <a:endParaRPr lang="ru-RU" sz="2400" dirty="0">
              <a:solidFill>
                <a:srgbClr val="002469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424" y="4969136"/>
            <a:ext cx="704847" cy="70484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517" y="5824586"/>
            <a:ext cx="704754" cy="7047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6"/>
          <a:stretch/>
        </p:blipFill>
        <p:spPr>
          <a:xfrm>
            <a:off x="1071074" y="585169"/>
            <a:ext cx="4552975" cy="390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0729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6100" y="664876"/>
            <a:ext cx="4635500" cy="132556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Донской государственный аграрный университет</a:t>
            </a:r>
            <a:endParaRPr lang="ru-RU" sz="2400" b="1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581899" y="4213926"/>
            <a:ext cx="4229102" cy="876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15+ млн руб.</a:t>
            </a:r>
            <a:endParaRPr lang="ru-RU" sz="2400" dirty="0">
              <a:solidFill>
                <a:srgbClr val="002469"/>
              </a:solidFill>
            </a:endParaRPr>
          </a:p>
        </p:txBody>
      </p:sp>
      <p:sp>
        <p:nvSpPr>
          <p:cNvPr id="7" name="Объект 4"/>
          <p:cNvSpPr txBox="1">
            <a:spLocks/>
          </p:cNvSpPr>
          <p:nvPr/>
        </p:nvSpPr>
        <p:spPr>
          <a:xfrm>
            <a:off x="467158" y="907124"/>
            <a:ext cx="5984444" cy="391833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srgbClr val="002469">
                <a:alpha val="40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solidFill>
                  <a:srgbClr val="002469"/>
                </a:solidFill>
              </a:rPr>
              <a:t>                             </a:t>
            </a:r>
            <a:endParaRPr lang="ru-RU" sz="4400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3031" y="4953000"/>
            <a:ext cx="5984444" cy="1447800"/>
          </a:xfrm>
          <a:prstGeom prst="rect">
            <a:avLst/>
          </a:prstGeom>
          <a:solidFill>
            <a:srgbClr val="0024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3"/>
          <p:cNvSpPr>
            <a:spLocks noGrp="1"/>
          </p:cNvSpPr>
          <p:nvPr>
            <p:ph sz="half" idx="1"/>
          </p:nvPr>
        </p:nvSpPr>
        <p:spPr>
          <a:xfrm>
            <a:off x="6896100" y="1965831"/>
            <a:ext cx="4914901" cy="19798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«Технологическое 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продовольственной безопасности</a:t>
            </a: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400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ъект 3"/>
          <p:cNvSpPr>
            <a:spLocks noGrp="1"/>
          </p:cNvSpPr>
          <p:nvPr>
            <p:ph sz="half" idx="1"/>
          </p:nvPr>
        </p:nvSpPr>
        <p:spPr>
          <a:xfrm>
            <a:off x="7581899" y="5333909"/>
            <a:ext cx="4229102" cy="914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830+ обучающихся</a:t>
            </a:r>
            <a:endParaRPr lang="ru-RU" sz="2400" dirty="0">
              <a:solidFill>
                <a:srgbClr val="002469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945" y="4183254"/>
            <a:ext cx="704847" cy="70484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945" y="5295805"/>
            <a:ext cx="704754" cy="70475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29168" y="5140350"/>
            <a:ext cx="58885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 Президента Российской Федерации от 07.05.2024 г. № 309</a:t>
            </a:r>
          </a:p>
          <a:p>
            <a:r>
              <a:rPr lang="ru-RU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национальных целях развития Российской Федерации на период до 2030 года и на перспективу до 2036 </a:t>
            </a:r>
            <a:r>
              <a:rPr lang="ru-R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</a:t>
            </a:r>
          </a:p>
          <a:p>
            <a:r>
              <a:rPr lang="ru-RU" sz="1200" i="1" dirty="0" smtClean="0">
                <a:solidFill>
                  <a:schemeClr val="bg1"/>
                </a:solidFill>
              </a:rPr>
              <a:t>Федеральный </a:t>
            </a:r>
            <a:r>
              <a:rPr lang="ru-RU" sz="1200" i="1" dirty="0">
                <a:solidFill>
                  <a:schemeClr val="bg1"/>
                </a:solidFill>
              </a:rPr>
              <a:t>закон от 28.12.2024 N 523-ФЗ </a:t>
            </a:r>
            <a:r>
              <a:rPr lang="ru-RU" sz="1200" i="1" dirty="0" smtClean="0">
                <a:solidFill>
                  <a:schemeClr val="bg1"/>
                </a:solidFill>
              </a:rPr>
              <a:t>"О </a:t>
            </a:r>
            <a:r>
              <a:rPr lang="ru-RU" sz="1200" i="1" dirty="0">
                <a:solidFill>
                  <a:schemeClr val="bg1"/>
                </a:solidFill>
              </a:rPr>
              <a:t>технологической политике в Российской Федерации и о внесении изменений в отдельные законодательные акты Российской </a:t>
            </a:r>
            <a:r>
              <a:rPr lang="ru-RU" sz="1200" i="1" dirty="0" smtClean="0">
                <a:solidFill>
                  <a:schemeClr val="bg1"/>
                </a:solidFill>
              </a:rPr>
              <a:t>Федерации" </a:t>
            </a:r>
            <a:endParaRPr lang="ru-RU" sz="1200" i="1" dirty="0">
              <a:solidFill>
                <a:schemeClr val="bg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485" y="190028"/>
            <a:ext cx="892890" cy="615845"/>
          </a:xfrm>
          <a:prstGeom prst="rect">
            <a:avLst/>
          </a:prstGeom>
        </p:spPr>
      </p:pic>
      <p:pic>
        <p:nvPicPr>
          <p:cNvPr id="1026" name="Picture 2" descr="https://s9.stc.all.kpcdn.net/edu/wp-content/uploads/2024/08/foto_-donskoj-gosudarstvennyj-agrarnyj-universitet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64" y="1210992"/>
            <a:ext cx="5861013" cy="3361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8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6100" y="664876"/>
            <a:ext cx="4635500" cy="132556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Южно-Российский институт управления </a:t>
            </a:r>
            <a:r>
              <a:rPr lang="ru-RU" sz="2400" b="1" dirty="0" err="1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РАНХиГС</a:t>
            </a:r>
            <a:endParaRPr lang="ru-RU" sz="2400" b="1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581899" y="4213926"/>
            <a:ext cx="4229102" cy="876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6+ млн руб.</a:t>
            </a:r>
            <a:endParaRPr lang="ru-RU" sz="2400" dirty="0">
              <a:solidFill>
                <a:srgbClr val="002469"/>
              </a:solidFill>
            </a:endParaRPr>
          </a:p>
        </p:txBody>
      </p:sp>
      <p:sp>
        <p:nvSpPr>
          <p:cNvPr id="7" name="Объект 4"/>
          <p:cNvSpPr txBox="1">
            <a:spLocks/>
          </p:cNvSpPr>
          <p:nvPr/>
        </p:nvSpPr>
        <p:spPr>
          <a:xfrm>
            <a:off x="467158" y="907124"/>
            <a:ext cx="5984444" cy="391833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srgbClr val="002469">
                <a:alpha val="40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solidFill>
                  <a:srgbClr val="002469"/>
                </a:solidFill>
              </a:rPr>
              <a:t>                             </a:t>
            </a:r>
            <a:endParaRPr lang="ru-RU" sz="4400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3031" y="4953000"/>
            <a:ext cx="5984444" cy="1447800"/>
          </a:xfrm>
          <a:prstGeom prst="rect">
            <a:avLst/>
          </a:prstGeom>
          <a:solidFill>
            <a:srgbClr val="0024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3"/>
          <p:cNvSpPr>
            <a:spLocks noGrp="1"/>
          </p:cNvSpPr>
          <p:nvPr>
            <p:ph sz="half" idx="1"/>
          </p:nvPr>
        </p:nvSpPr>
        <p:spPr>
          <a:xfrm>
            <a:off x="6896100" y="1965831"/>
            <a:ext cx="4914901" cy="19798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«Технологическое обеспечение продовольственной безопасности»</a:t>
            </a:r>
          </a:p>
        </p:txBody>
      </p:sp>
      <p:sp>
        <p:nvSpPr>
          <p:cNvPr id="9" name="Объект 3"/>
          <p:cNvSpPr>
            <a:spLocks noGrp="1"/>
          </p:cNvSpPr>
          <p:nvPr>
            <p:ph sz="half" idx="1"/>
          </p:nvPr>
        </p:nvSpPr>
        <p:spPr>
          <a:xfrm>
            <a:off x="7581899" y="5333909"/>
            <a:ext cx="4229102" cy="914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30+ обучающихся</a:t>
            </a:r>
            <a:endParaRPr lang="ru-RU" sz="2400" dirty="0">
              <a:solidFill>
                <a:srgbClr val="002469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52" y="4194878"/>
            <a:ext cx="704847" cy="70484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945" y="5295805"/>
            <a:ext cx="704754" cy="70475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29168" y="5140350"/>
            <a:ext cx="58885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 Президента Российской Федерации от 07.05.2024 г. № 309</a:t>
            </a:r>
          </a:p>
          <a:p>
            <a:r>
              <a:rPr lang="ru-RU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национальных целях развития Российской Федерации на период до 2030 года и на перспективу до 2036 </a:t>
            </a:r>
            <a:r>
              <a:rPr lang="ru-R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</a:t>
            </a:r>
          </a:p>
          <a:p>
            <a:r>
              <a:rPr lang="ru-RU" sz="1200" i="1" dirty="0" smtClean="0">
                <a:solidFill>
                  <a:schemeClr val="bg1"/>
                </a:solidFill>
              </a:rPr>
              <a:t>Федеральный </a:t>
            </a:r>
            <a:r>
              <a:rPr lang="ru-RU" sz="1200" i="1" dirty="0">
                <a:solidFill>
                  <a:schemeClr val="bg1"/>
                </a:solidFill>
              </a:rPr>
              <a:t>закон от 28.12.2024 N 523-ФЗ </a:t>
            </a:r>
            <a:r>
              <a:rPr lang="ru-RU" sz="1200" i="1" dirty="0" smtClean="0">
                <a:solidFill>
                  <a:schemeClr val="bg1"/>
                </a:solidFill>
              </a:rPr>
              <a:t>"О </a:t>
            </a:r>
            <a:r>
              <a:rPr lang="ru-RU" sz="1200" i="1" dirty="0">
                <a:solidFill>
                  <a:schemeClr val="bg1"/>
                </a:solidFill>
              </a:rPr>
              <a:t>технологической политике в Российской Федерации и о внесении изменений в отдельные законодательные акты Российской </a:t>
            </a:r>
            <a:r>
              <a:rPr lang="ru-RU" sz="1200" i="1" dirty="0" smtClean="0">
                <a:solidFill>
                  <a:schemeClr val="bg1"/>
                </a:solidFill>
              </a:rPr>
              <a:t>Федерации" </a:t>
            </a:r>
            <a:endParaRPr lang="ru-RU" sz="1200" i="1" dirty="0">
              <a:solidFill>
                <a:schemeClr val="bg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485" y="190028"/>
            <a:ext cx="892890" cy="61584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168" y="1123383"/>
            <a:ext cx="5834796" cy="322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56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6100" y="664876"/>
            <a:ext cx="4635500" cy="132556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Южный университет</a:t>
            </a:r>
            <a:endParaRPr lang="ru-RU" sz="2400" b="1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581899" y="4213926"/>
            <a:ext cx="4229102" cy="876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1+ млн руб.</a:t>
            </a:r>
            <a:endParaRPr lang="ru-RU" sz="2400" dirty="0">
              <a:solidFill>
                <a:srgbClr val="002469"/>
              </a:solidFill>
            </a:endParaRPr>
          </a:p>
        </p:txBody>
      </p:sp>
      <p:sp>
        <p:nvSpPr>
          <p:cNvPr id="7" name="Объект 4"/>
          <p:cNvSpPr txBox="1">
            <a:spLocks/>
          </p:cNvSpPr>
          <p:nvPr/>
        </p:nvSpPr>
        <p:spPr>
          <a:xfrm>
            <a:off x="467158" y="907124"/>
            <a:ext cx="5984444" cy="391833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srgbClr val="002469">
                <a:alpha val="40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solidFill>
                  <a:srgbClr val="002469"/>
                </a:solidFill>
              </a:rPr>
              <a:t>                             </a:t>
            </a:r>
            <a:endParaRPr lang="ru-RU" sz="4400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3031" y="4953000"/>
            <a:ext cx="5984444" cy="1447800"/>
          </a:xfrm>
          <a:prstGeom prst="rect">
            <a:avLst/>
          </a:prstGeom>
          <a:solidFill>
            <a:srgbClr val="0024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3"/>
          <p:cNvSpPr>
            <a:spLocks noGrp="1"/>
          </p:cNvSpPr>
          <p:nvPr>
            <p:ph sz="half" idx="1"/>
          </p:nvPr>
        </p:nvSpPr>
        <p:spPr>
          <a:xfrm>
            <a:off x="6896100" y="1965831"/>
            <a:ext cx="4914901" cy="19798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«Технологическое обеспечение продовольственной безопасности»</a:t>
            </a:r>
          </a:p>
        </p:txBody>
      </p:sp>
      <p:sp>
        <p:nvSpPr>
          <p:cNvPr id="9" name="Объект 3"/>
          <p:cNvSpPr>
            <a:spLocks noGrp="1"/>
          </p:cNvSpPr>
          <p:nvPr>
            <p:ph sz="half" idx="1"/>
          </p:nvPr>
        </p:nvSpPr>
        <p:spPr>
          <a:xfrm>
            <a:off x="7581899" y="5333909"/>
            <a:ext cx="4229102" cy="914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30+ обучающихся</a:t>
            </a:r>
            <a:endParaRPr lang="ru-RU" sz="2400" dirty="0">
              <a:solidFill>
                <a:srgbClr val="002469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52" y="4194878"/>
            <a:ext cx="704847" cy="70484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945" y="5295805"/>
            <a:ext cx="704754" cy="70475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29168" y="5140350"/>
            <a:ext cx="58885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 Президента Российской Федерации от 07.05.2024 г. № 309</a:t>
            </a:r>
          </a:p>
          <a:p>
            <a:r>
              <a:rPr lang="ru-RU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национальных целях развития Российской Федерации на период до 2030 года и на перспективу до 2036 </a:t>
            </a:r>
            <a:r>
              <a:rPr lang="ru-R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</a:t>
            </a:r>
          </a:p>
          <a:p>
            <a:r>
              <a:rPr lang="ru-RU" sz="1200" i="1" dirty="0" smtClean="0">
                <a:solidFill>
                  <a:schemeClr val="bg1"/>
                </a:solidFill>
              </a:rPr>
              <a:t>Федеральный </a:t>
            </a:r>
            <a:r>
              <a:rPr lang="ru-RU" sz="1200" i="1" dirty="0">
                <a:solidFill>
                  <a:schemeClr val="bg1"/>
                </a:solidFill>
              </a:rPr>
              <a:t>закон от 28.12.2024 N 523-ФЗ </a:t>
            </a:r>
            <a:r>
              <a:rPr lang="ru-RU" sz="1200" i="1" dirty="0" smtClean="0">
                <a:solidFill>
                  <a:schemeClr val="bg1"/>
                </a:solidFill>
              </a:rPr>
              <a:t>"О </a:t>
            </a:r>
            <a:r>
              <a:rPr lang="ru-RU" sz="1200" i="1" dirty="0">
                <a:solidFill>
                  <a:schemeClr val="bg1"/>
                </a:solidFill>
              </a:rPr>
              <a:t>технологической политике в Российской Федерации и о внесении изменений в отдельные законодательные акты Российской </a:t>
            </a:r>
            <a:r>
              <a:rPr lang="ru-RU" sz="1200" i="1" dirty="0" smtClean="0">
                <a:solidFill>
                  <a:schemeClr val="bg1"/>
                </a:solidFill>
              </a:rPr>
              <a:t>Федерации" </a:t>
            </a:r>
            <a:endParaRPr lang="ru-RU" sz="1200" i="1" dirty="0">
              <a:solidFill>
                <a:schemeClr val="bg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485" y="190028"/>
            <a:ext cx="892890" cy="615845"/>
          </a:xfrm>
          <a:prstGeom prst="rect">
            <a:avLst/>
          </a:prstGeom>
        </p:spPr>
      </p:pic>
      <p:pic>
        <p:nvPicPr>
          <p:cNvPr id="3074" name="Picture 2" descr="В ЮЖНЫЙ УНИВЕРСИТЕТ (ИУБиП) состоялось заседание Ученого совета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366" y="1018380"/>
            <a:ext cx="4940301" cy="3705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927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6100" y="868076"/>
            <a:ext cx="4635500" cy="132556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Луганский государственный университет имени В.И. Даля</a:t>
            </a:r>
            <a:endParaRPr lang="ru-RU" sz="2400" b="1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581899" y="4213926"/>
            <a:ext cx="4229102" cy="876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25+ млн руб.</a:t>
            </a:r>
            <a:endParaRPr lang="ru-RU" sz="2400" dirty="0">
              <a:solidFill>
                <a:srgbClr val="002469"/>
              </a:solidFill>
            </a:endParaRPr>
          </a:p>
        </p:txBody>
      </p:sp>
      <p:sp>
        <p:nvSpPr>
          <p:cNvPr id="7" name="Объект 4"/>
          <p:cNvSpPr txBox="1">
            <a:spLocks/>
          </p:cNvSpPr>
          <p:nvPr/>
        </p:nvSpPr>
        <p:spPr>
          <a:xfrm>
            <a:off x="467158" y="907124"/>
            <a:ext cx="5984444" cy="391833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srgbClr val="002469">
                <a:alpha val="40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solidFill>
                  <a:srgbClr val="002469"/>
                </a:solidFill>
              </a:rPr>
              <a:t>                             </a:t>
            </a:r>
            <a:endParaRPr lang="ru-RU" sz="4400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3031" y="4953000"/>
            <a:ext cx="5984444" cy="1447800"/>
          </a:xfrm>
          <a:prstGeom prst="rect">
            <a:avLst/>
          </a:prstGeom>
          <a:solidFill>
            <a:srgbClr val="0024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3"/>
          <p:cNvSpPr>
            <a:spLocks noGrp="1"/>
          </p:cNvSpPr>
          <p:nvPr>
            <p:ph sz="half" idx="1"/>
          </p:nvPr>
        </p:nvSpPr>
        <p:spPr>
          <a:xfrm>
            <a:off x="6896100" y="2193639"/>
            <a:ext cx="4914901" cy="17519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Национальный проект ТЛ «Средства производства и автоматизации»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«Беспилотные авиационные системы</a:t>
            </a: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0" indent="0">
              <a:buNone/>
            </a:pPr>
            <a:endParaRPr lang="ru-RU" sz="1400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ъект 3"/>
          <p:cNvSpPr>
            <a:spLocks noGrp="1"/>
          </p:cNvSpPr>
          <p:nvPr>
            <p:ph sz="half" idx="1"/>
          </p:nvPr>
        </p:nvSpPr>
        <p:spPr>
          <a:xfrm>
            <a:off x="7581899" y="5333909"/>
            <a:ext cx="4229102" cy="914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460+ обучающихся</a:t>
            </a:r>
            <a:endParaRPr lang="ru-RU" sz="2400" dirty="0">
              <a:solidFill>
                <a:srgbClr val="002469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52" y="4194878"/>
            <a:ext cx="704847" cy="70484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945" y="5295805"/>
            <a:ext cx="704754" cy="70475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29168" y="5140350"/>
            <a:ext cx="58885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 Президента Российской Федерации от 07.05.2024 г. № 309</a:t>
            </a:r>
          </a:p>
          <a:p>
            <a:r>
              <a:rPr lang="ru-RU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национальных целях развития Российской Федерации на период до 2030 года и на перспективу до 2036 </a:t>
            </a:r>
            <a:r>
              <a:rPr lang="ru-R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</a:t>
            </a:r>
          </a:p>
          <a:p>
            <a:r>
              <a:rPr lang="ru-RU" sz="1200" i="1" dirty="0" smtClean="0">
                <a:solidFill>
                  <a:schemeClr val="bg1"/>
                </a:solidFill>
              </a:rPr>
              <a:t>Федеральный </a:t>
            </a:r>
            <a:r>
              <a:rPr lang="ru-RU" sz="1200" i="1" dirty="0">
                <a:solidFill>
                  <a:schemeClr val="bg1"/>
                </a:solidFill>
              </a:rPr>
              <a:t>закон от 28.12.2024 N 523-ФЗ </a:t>
            </a:r>
            <a:r>
              <a:rPr lang="ru-RU" sz="1200" i="1" dirty="0" smtClean="0">
                <a:solidFill>
                  <a:schemeClr val="bg1"/>
                </a:solidFill>
              </a:rPr>
              <a:t>"О </a:t>
            </a:r>
            <a:r>
              <a:rPr lang="ru-RU" sz="1200" i="1" dirty="0">
                <a:solidFill>
                  <a:schemeClr val="bg1"/>
                </a:solidFill>
              </a:rPr>
              <a:t>технологической политике в Российской Федерации и о внесении изменений в отдельные законодательные акты Российской </a:t>
            </a:r>
            <a:r>
              <a:rPr lang="ru-RU" sz="1200" i="1" dirty="0" smtClean="0">
                <a:solidFill>
                  <a:schemeClr val="bg1"/>
                </a:solidFill>
              </a:rPr>
              <a:t>Федерации" </a:t>
            </a:r>
            <a:endParaRPr lang="ru-RU" sz="1200" i="1" dirty="0">
              <a:solidFill>
                <a:schemeClr val="bg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485" y="190028"/>
            <a:ext cx="892890" cy="615845"/>
          </a:xfrm>
          <a:prstGeom prst="rect">
            <a:avLst/>
          </a:prstGeom>
        </p:spPr>
      </p:pic>
      <p:pic>
        <p:nvPicPr>
          <p:cNvPr id="2050" name="Picture 2" descr="ДАН СТАРТ ПРИЕМНОЙ КАМПАНИИ 2024 | ЛГУ им. В. Даля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31" y="1008655"/>
            <a:ext cx="5727440" cy="381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481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6100" y="664876"/>
            <a:ext cx="4635500" cy="132556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Донбасский государственный	 технический университет</a:t>
            </a:r>
            <a:endParaRPr lang="ru-RU" sz="2400" b="1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581899" y="4213926"/>
            <a:ext cx="4229102" cy="876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16+ млн руб.</a:t>
            </a:r>
            <a:endParaRPr lang="ru-RU" sz="2400" dirty="0">
              <a:solidFill>
                <a:srgbClr val="002469"/>
              </a:solidFill>
            </a:endParaRPr>
          </a:p>
        </p:txBody>
      </p:sp>
      <p:sp>
        <p:nvSpPr>
          <p:cNvPr id="7" name="Объект 4"/>
          <p:cNvSpPr txBox="1">
            <a:spLocks/>
          </p:cNvSpPr>
          <p:nvPr/>
        </p:nvSpPr>
        <p:spPr>
          <a:xfrm>
            <a:off x="467158" y="907124"/>
            <a:ext cx="5984444" cy="391833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srgbClr val="002469">
                <a:alpha val="40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solidFill>
                  <a:srgbClr val="002469"/>
                </a:solidFill>
              </a:rPr>
              <a:t>                             </a:t>
            </a:r>
            <a:endParaRPr lang="ru-RU" sz="4400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3031" y="4953000"/>
            <a:ext cx="5984444" cy="1447800"/>
          </a:xfrm>
          <a:prstGeom prst="rect">
            <a:avLst/>
          </a:prstGeom>
          <a:solidFill>
            <a:srgbClr val="0024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3"/>
          <p:cNvSpPr>
            <a:spLocks noGrp="1"/>
          </p:cNvSpPr>
          <p:nvPr>
            <p:ph sz="half" idx="1"/>
          </p:nvPr>
        </p:nvSpPr>
        <p:spPr>
          <a:xfrm>
            <a:off x="6896100" y="1965831"/>
            <a:ext cx="4914901" cy="19798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«Беспилотные авиационные системы»</a:t>
            </a:r>
          </a:p>
        </p:txBody>
      </p:sp>
      <p:sp>
        <p:nvSpPr>
          <p:cNvPr id="9" name="Объект 3"/>
          <p:cNvSpPr>
            <a:spLocks noGrp="1"/>
          </p:cNvSpPr>
          <p:nvPr>
            <p:ph sz="half" idx="1"/>
          </p:nvPr>
        </p:nvSpPr>
        <p:spPr>
          <a:xfrm>
            <a:off x="7581899" y="5333909"/>
            <a:ext cx="4229102" cy="914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400+ обучающихся</a:t>
            </a:r>
            <a:endParaRPr lang="ru-RU" sz="2400" dirty="0">
              <a:solidFill>
                <a:srgbClr val="002469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52" y="4194878"/>
            <a:ext cx="704847" cy="70484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945" y="5295805"/>
            <a:ext cx="704754" cy="70475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29168" y="5140350"/>
            <a:ext cx="58885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 Президента Российской Федерации от 07.05.2024 г. № 309</a:t>
            </a:r>
          </a:p>
          <a:p>
            <a:r>
              <a:rPr lang="ru-RU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национальных целях развития Российской Федерации на период до 2030 года и на перспективу до 2036 </a:t>
            </a:r>
            <a:r>
              <a:rPr lang="ru-R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</a:t>
            </a:r>
          </a:p>
          <a:p>
            <a:r>
              <a:rPr lang="ru-RU" sz="1200" i="1" dirty="0" smtClean="0">
                <a:solidFill>
                  <a:schemeClr val="bg1"/>
                </a:solidFill>
              </a:rPr>
              <a:t>Федеральный </a:t>
            </a:r>
            <a:r>
              <a:rPr lang="ru-RU" sz="1200" i="1" dirty="0">
                <a:solidFill>
                  <a:schemeClr val="bg1"/>
                </a:solidFill>
              </a:rPr>
              <a:t>закон от 28.12.2024 N 523-ФЗ </a:t>
            </a:r>
            <a:r>
              <a:rPr lang="ru-RU" sz="1200" i="1" dirty="0" smtClean="0">
                <a:solidFill>
                  <a:schemeClr val="bg1"/>
                </a:solidFill>
              </a:rPr>
              <a:t>"О </a:t>
            </a:r>
            <a:r>
              <a:rPr lang="ru-RU" sz="1200" i="1" dirty="0">
                <a:solidFill>
                  <a:schemeClr val="bg1"/>
                </a:solidFill>
              </a:rPr>
              <a:t>технологической политике в Российской Федерации и о внесении изменений в отдельные законодательные акты Российской </a:t>
            </a:r>
            <a:r>
              <a:rPr lang="ru-RU" sz="1200" i="1" dirty="0" smtClean="0">
                <a:solidFill>
                  <a:schemeClr val="bg1"/>
                </a:solidFill>
              </a:rPr>
              <a:t>Федерации" </a:t>
            </a:r>
            <a:endParaRPr lang="ru-RU" sz="1200" i="1" dirty="0">
              <a:solidFill>
                <a:schemeClr val="bg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485" y="190028"/>
            <a:ext cx="892890" cy="615845"/>
          </a:xfrm>
          <a:prstGeom prst="rect">
            <a:avLst/>
          </a:prstGeom>
        </p:spPr>
      </p:pic>
      <p:pic>
        <p:nvPicPr>
          <p:cNvPr id="3074" name="Picture 2" descr="Донбасский государственный технический университет — Википедия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742" y="987008"/>
            <a:ext cx="5011418" cy="3758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973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6100" y="874103"/>
            <a:ext cx="5242947" cy="1325563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Южно-Российский государственный политехнический университет (НПИ)</a:t>
            </a:r>
            <a:endParaRPr lang="ru-RU" sz="2400" b="1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4"/>
          <p:cNvSpPr txBox="1">
            <a:spLocks/>
          </p:cNvSpPr>
          <p:nvPr/>
        </p:nvSpPr>
        <p:spPr>
          <a:xfrm>
            <a:off x="483031" y="901317"/>
            <a:ext cx="5984444" cy="391833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srgbClr val="002469">
                <a:alpha val="40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solidFill>
                  <a:srgbClr val="002469"/>
                </a:solidFill>
              </a:rPr>
              <a:t>                             </a:t>
            </a:r>
            <a:r>
              <a:rPr lang="ru-RU" sz="4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</a:t>
            </a:r>
            <a:endParaRPr lang="ru-RU" sz="4400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3031" y="4953000"/>
            <a:ext cx="5984444" cy="1447800"/>
          </a:xfrm>
          <a:prstGeom prst="rect">
            <a:avLst/>
          </a:prstGeom>
          <a:solidFill>
            <a:srgbClr val="0024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3"/>
          <p:cNvSpPr>
            <a:spLocks noGrp="1"/>
          </p:cNvSpPr>
          <p:nvPr>
            <p:ph sz="half" idx="1"/>
          </p:nvPr>
        </p:nvSpPr>
        <p:spPr>
          <a:xfrm>
            <a:off x="6896099" y="2128564"/>
            <a:ext cx="5034275" cy="200561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Национальный проект ТЛ «Средства производства и автоматизации»</a:t>
            </a:r>
          </a:p>
          <a:p>
            <a:pPr marL="0" indent="0">
              <a:buNone/>
            </a:pP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Национальный проект ТЛ «Новые материалы и химия»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Национальный 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ТЛ «Новые технологии сбережения здоровья»  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Национальный 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ТЛ «Промышленное обеспечение транспортной мобильности»</a:t>
            </a:r>
          </a:p>
          <a:p>
            <a:pPr marL="0" indent="0">
              <a:buNone/>
            </a:pP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Национальный проект ТЛ «Развитие космической деятельности РФ на период до 2030 и на перспективу до 2036 года</a:t>
            </a: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400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485" y="190028"/>
            <a:ext cx="892890" cy="615845"/>
          </a:xfrm>
          <a:prstGeom prst="rect">
            <a:avLst/>
          </a:prstGeom>
        </p:spPr>
      </p:pic>
      <p:sp>
        <p:nvSpPr>
          <p:cNvPr id="9" name="Объект 3"/>
          <p:cNvSpPr>
            <a:spLocks noGrp="1"/>
          </p:cNvSpPr>
          <p:nvPr>
            <p:ph sz="half" idx="1"/>
          </p:nvPr>
        </p:nvSpPr>
        <p:spPr>
          <a:xfrm>
            <a:off x="7619352" y="4298603"/>
            <a:ext cx="4229102" cy="876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1.2+ млрд руб.</a:t>
            </a:r>
            <a:endParaRPr lang="ru-RU" sz="2400" dirty="0">
              <a:solidFill>
                <a:srgbClr val="002469"/>
              </a:solidFill>
            </a:endParaRPr>
          </a:p>
        </p:txBody>
      </p:sp>
      <p:sp>
        <p:nvSpPr>
          <p:cNvPr id="10" name="Объект 3"/>
          <p:cNvSpPr>
            <a:spLocks noGrp="1"/>
          </p:cNvSpPr>
          <p:nvPr>
            <p:ph sz="half" idx="1"/>
          </p:nvPr>
        </p:nvSpPr>
        <p:spPr>
          <a:xfrm>
            <a:off x="7619352" y="5418586"/>
            <a:ext cx="4229102" cy="914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4.5+ тыс. обучающихся</a:t>
            </a:r>
            <a:endParaRPr lang="ru-RU" sz="2400" dirty="0">
              <a:solidFill>
                <a:srgbClr val="002469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305" y="4279555"/>
            <a:ext cx="704847" cy="7048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398" y="5380482"/>
            <a:ext cx="704754" cy="704754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529168" y="4954083"/>
            <a:ext cx="58885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Стратегия развития </a:t>
            </a:r>
            <a:r>
              <a:rPr lang="ru-R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период до 2030 г. и перспективный период до 2036 г.</a:t>
            </a:r>
          </a:p>
          <a:p>
            <a:r>
              <a:rPr lang="ru-RU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обеспечению подготовки инженерных кадров и проведению научных разработок, направленных на обеспечение технологического </a:t>
            </a:r>
            <a:r>
              <a:rPr lang="ru-R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лидерства</a:t>
            </a:r>
          </a:p>
          <a:p>
            <a:endParaRPr lang="ru-RU" sz="1200" i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2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стратегического академического лидерства «Приоритет-2030»</a:t>
            </a:r>
          </a:p>
        </p:txBody>
      </p:sp>
      <p:pic>
        <p:nvPicPr>
          <p:cNvPr id="5" name="Выкладка (2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53462" y="1257035"/>
            <a:ext cx="5839978" cy="328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047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09600" y="628647"/>
            <a:ext cx="10944225" cy="560070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sx="102000" sy="102000" algn="ctr" rotWithShape="0">
              <a:srgbClr val="002469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6075" y="685800"/>
            <a:ext cx="904874" cy="904874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843212" y="2222469"/>
            <a:ext cx="6476999" cy="191775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3600" b="1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7029449" y="5067300"/>
            <a:ext cx="4099561" cy="476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2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Текст, текст, текст, текст, текст, </a:t>
            </a:r>
            <a:r>
              <a:rPr lang="ru-RU" sz="12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12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екст, текст, текст, текст, текст, текст, текст, текст, текст, текст, текст, текст</a:t>
            </a:r>
          </a:p>
          <a:p>
            <a:pPr algn="l"/>
            <a:endParaRPr lang="ru-RU" sz="1200" dirty="0">
              <a:solidFill>
                <a:srgbClr val="0024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12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6100" y="664876"/>
            <a:ext cx="4530025" cy="132556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Национальные проекты технологического лидерства</a:t>
            </a:r>
            <a:endParaRPr lang="ru-RU" sz="2400" b="1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4"/>
          <p:cNvSpPr txBox="1">
            <a:spLocks/>
          </p:cNvSpPr>
          <p:nvPr/>
        </p:nvSpPr>
        <p:spPr>
          <a:xfrm>
            <a:off x="483031" y="901317"/>
            <a:ext cx="5984444" cy="391833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srgbClr val="002469">
                <a:alpha val="40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solidFill>
                  <a:srgbClr val="002469"/>
                </a:solidFill>
              </a:rPr>
              <a:t>                             </a:t>
            </a:r>
            <a:r>
              <a:rPr lang="ru-RU" sz="4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</a:t>
            </a:r>
            <a:endParaRPr lang="ru-RU" sz="4400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3031" y="4953000"/>
            <a:ext cx="5984444" cy="1447800"/>
          </a:xfrm>
          <a:prstGeom prst="rect">
            <a:avLst/>
          </a:prstGeom>
          <a:solidFill>
            <a:srgbClr val="0024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3"/>
          <p:cNvSpPr>
            <a:spLocks noGrp="1"/>
          </p:cNvSpPr>
          <p:nvPr>
            <p:ph sz="half" idx="1"/>
          </p:nvPr>
        </p:nvSpPr>
        <p:spPr>
          <a:xfrm>
            <a:off x="6896100" y="1965831"/>
            <a:ext cx="5118100" cy="47651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Национальный проект ТЛ «Средства производства и автоматизации»</a:t>
            </a:r>
          </a:p>
          <a:p>
            <a:pPr marL="0" indent="0">
              <a:buNone/>
            </a:pP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Национальный проект ТЛ «Новые материалы и химия»</a:t>
            </a:r>
          </a:p>
          <a:p>
            <a:pPr marL="0" indent="0">
              <a:buNone/>
            </a:pP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Национальный проект ТЛ «Беспилотные авиационные системы»</a:t>
            </a:r>
          </a:p>
          <a:p>
            <a:pPr marL="0" indent="0">
              <a:buNone/>
            </a:pP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Национальный проект ТЛ «Новые технологии сбережения здоровья»  </a:t>
            </a:r>
          </a:p>
          <a:p>
            <a:pPr marL="0" indent="0">
              <a:buNone/>
            </a:pP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Национальный проект ТЛ «Технологическое обеспечение продовольственной безопасности»</a:t>
            </a:r>
          </a:p>
          <a:p>
            <a:pPr marL="0" indent="0">
              <a:buNone/>
            </a:pP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Национальный проект ТЛ «Промышленное обеспечение транспортной мобильности»</a:t>
            </a:r>
          </a:p>
          <a:p>
            <a:pPr marL="0" indent="0">
              <a:buNone/>
            </a:pP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Национальный проект ТЛ «Развитие космической деятельности РФ на период до 2030 и на перспективу до 2036 года»</a:t>
            </a:r>
          </a:p>
          <a:p>
            <a:pPr marL="0" indent="0">
              <a:buNone/>
            </a:pP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Национальный проект ТЛ «Новые атомные и энергетические технологии» </a:t>
            </a:r>
          </a:p>
          <a:p>
            <a:pPr marL="0" indent="0">
              <a:buNone/>
            </a:pP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Национальный проект ТЛ «Технологическое обеспечение </a:t>
            </a:r>
            <a:r>
              <a:rPr lang="ru-RU" sz="1400" dirty="0" err="1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биоэкономики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00492" y="4984402"/>
            <a:ext cx="59844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 Президента Российской Федерации от 07.05.2024 г. № 309</a:t>
            </a:r>
          </a:p>
          <a:p>
            <a:r>
              <a:rPr lang="ru-RU" sz="1200" i="1" dirty="0" smtClean="0">
                <a:solidFill>
                  <a:schemeClr val="bg1"/>
                </a:solidFill>
              </a:rPr>
              <a:t>"</a:t>
            </a:r>
            <a:r>
              <a:rPr lang="ru-R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национальных целях развития Российской Федерации на период до 2030 года и на перспективу до 2036 </a:t>
            </a:r>
            <a:r>
              <a:rPr lang="ru-R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</a:t>
            </a:r>
            <a:r>
              <a:rPr lang="ru-RU" sz="1200" i="1" dirty="0" smtClean="0">
                <a:solidFill>
                  <a:schemeClr val="bg1"/>
                </a:solidFill>
              </a:rPr>
              <a:t>"</a:t>
            </a:r>
          </a:p>
          <a:p>
            <a:endParaRPr lang="ru-RU" sz="1200" i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i="1" dirty="0" smtClean="0">
                <a:solidFill>
                  <a:schemeClr val="bg1"/>
                </a:solidFill>
              </a:rPr>
              <a:t>Федеральный </a:t>
            </a:r>
            <a:r>
              <a:rPr lang="ru-RU" sz="1200" i="1" dirty="0">
                <a:solidFill>
                  <a:schemeClr val="bg1"/>
                </a:solidFill>
              </a:rPr>
              <a:t>закон от 28.12.2024 N 523-ФЗ </a:t>
            </a:r>
            <a:r>
              <a:rPr lang="ru-RU" sz="1200" i="1" dirty="0" smtClean="0">
                <a:solidFill>
                  <a:schemeClr val="bg1"/>
                </a:solidFill>
              </a:rPr>
              <a:t>"О </a:t>
            </a:r>
            <a:r>
              <a:rPr lang="ru-RU" sz="1200" i="1" dirty="0">
                <a:solidFill>
                  <a:schemeClr val="bg1"/>
                </a:solidFill>
              </a:rPr>
              <a:t>технологической политике в Российской Федерации и о внесении изменений в отдельные законодательные акты Российской </a:t>
            </a:r>
            <a:r>
              <a:rPr lang="ru-RU" sz="1200" i="1" dirty="0" smtClean="0">
                <a:solidFill>
                  <a:schemeClr val="bg1"/>
                </a:solidFill>
              </a:rPr>
              <a:t>Федерации"</a:t>
            </a:r>
            <a:endParaRPr lang="ru-RU" sz="1200" i="1" dirty="0">
              <a:solidFill>
                <a:schemeClr val="bg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485" y="190028"/>
            <a:ext cx="892890" cy="615845"/>
          </a:xfrm>
          <a:prstGeom prst="rect">
            <a:avLst/>
          </a:prstGeom>
        </p:spPr>
      </p:pic>
      <p:pic>
        <p:nvPicPr>
          <p:cNvPr id="1026" name="Picture 2" descr="Путин поручил доработать проекты по обеспечению технологического лидерства  - РИА Новости, 31.07.202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639" y="1247552"/>
            <a:ext cx="5518150" cy="3103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613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6100" y="1100131"/>
            <a:ext cx="4917483" cy="1325563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Университеты, обеспечивающие </a:t>
            </a:r>
            <a:r>
              <a:rPr lang="ru-RU" sz="2400" b="1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подготовку инженерных кадров  и научных разработок для обеспечения технологического лидерства </a:t>
            </a:r>
          </a:p>
        </p:txBody>
      </p:sp>
      <p:sp>
        <p:nvSpPr>
          <p:cNvPr id="7" name="Объект 4"/>
          <p:cNvSpPr txBox="1">
            <a:spLocks/>
          </p:cNvSpPr>
          <p:nvPr/>
        </p:nvSpPr>
        <p:spPr>
          <a:xfrm>
            <a:off x="483031" y="901317"/>
            <a:ext cx="5984444" cy="391833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srgbClr val="002469">
                <a:alpha val="40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solidFill>
                  <a:srgbClr val="002469"/>
                </a:solidFill>
              </a:rPr>
              <a:t>                             </a:t>
            </a:r>
            <a:r>
              <a:rPr lang="ru-RU" sz="4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</a:t>
            </a:r>
            <a:endParaRPr lang="ru-RU" sz="4400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3031" y="4953000"/>
            <a:ext cx="5984444" cy="1447800"/>
          </a:xfrm>
          <a:prstGeom prst="rect">
            <a:avLst/>
          </a:prstGeom>
          <a:solidFill>
            <a:srgbClr val="0024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3"/>
          <p:cNvSpPr>
            <a:spLocks noGrp="1"/>
          </p:cNvSpPr>
          <p:nvPr>
            <p:ph sz="half" idx="1"/>
          </p:nvPr>
        </p:nvSpPr>
        <p:spPr>
          <a:xfrm>
            <a:off x="6896100" y="2719953"/>
            <a:ext cx="5118100" cy="37359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ЮФУ;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ДГТУ;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ЮРГПУ (НПИ).</a:t>
            </a:r>
          </a:p>
          <a:p>
            <a:pPr marL="0" indent="0">
              <a:buNone/>
            </a:pPr>
            <a:endParaRPr lang="ru-RU" sz="2400" dirty="0" smtClean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400" dirty="0" smtClean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400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0492" y="4984402"/>
            <a:ext cx="59844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образовательных организаций высшего образования,</a:t>
            </a:r>
          </a:p>
          <a:p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обеспечивающих подготовку инженерных кадров и научных разработок</a:t>
            </a:r>
          </a:p>
          <a:p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технологического </a:t>
            </a: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лидерства от 02.12.2024 г.</a:t>
            </a:r>
          </a:p>
          <a:p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Методическими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рекомендациями по разработке стратегий развития университетов, обеспечивающих подготовку инженерных кадров  и научных разработок для обеспечения технологического лидерства от 14.12.2024 г.</a:t>
            </a:r>
            <a:endParaRPr lang="ru-RU" sz="1200" dirty="0">
              <a:solidFill>
                <a:schemeClr val="bg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485" y="190028"/>
            <a:ext cx="892890" cy="615845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6816646" y="4666052"/>
            <a:ext cx="491748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200" b="1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Стратегическая сессия </a:t>
            </a:r>
            <a:r>
              <a:rPr lang="ru-RU" sz="2200" b="1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развитии образовательных организаций, обеспечивающих подготовку инженерных кадров и научных разработок для технологического </a:t>
            </a:r>
            <a:r>
              <a:rPr lang="ru-RU" sz="2200" b="1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лидерства от 12.05.2026 г.</a:t>
            </a:r>
          </a:p>
        </p:txBody>
      </p:sp>
      <p:pic>
        <p:nvPicPr>
          <p:cNvPr id="2050" name="Picture 2" descr="Михаил Мишустин провёл стратегическую сессию о развитии образовательных организаций, обеспечивающих подготовку инженерных кадров и научных разработок для технологического лидерств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22" y="1267157"/>
            <a:ext cx="5771952" cy="3246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489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6100" y="835251"/>
            <a:ext cx="4530025" cy="1325563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Региональная программа «Научно-технологическое развитие Ростовской области на период 2030 года»</a:t>
            </a:r>
          </a:p>
        </p:txBody>
      </p:sp>
      <p:sp>
        <p:nvSpPr>
          <p:cNvPr id="7" name="Объект 4"/>
          <p:cNvSpPr txBox="1">
            <a:spLocks/>
          </p:cNvSpPr>
          <p:nvPr/>
        </p:nvSpPr>
        <p:spPr>
          <a:xfrm>
            <a:off x="483031" y="901317"/>
            <a:ext cx="5984444" cy="391833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srgbClr val="002469">
                <a:alpha val="40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solidFill>
                  <a:srgbClr val="002469"/>
                </a:solidFill>
              </a:rPr>
              <a:t>                             </a:t>
            </a:r>
            <a:r>
              <a:rPr lang="ru-RU" sz="4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</a:t>
            </a:r>
            <a:endParaRPr lang="ru-RU" sz="4400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3031" y="4953000"/>
            <a:ext cx="5984444" cy="1447800"/>
          </a:xfrm>
          <a:prstGeom prst="rect">
            <a:avLst/>
          </a:prstGeom>
          <a:solidFill>
            <a:srgbClr val="0024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3"/>
          <p:cNvSpPr>
            <a:spLocks noGrp="1"/>
          </p:cNvSpPr>
          <p:nvPr>
            <p:ph sz="half" idx="1"/>
          </p:nvPr>
        </p:nvSpPr>
        <p:spPr>
          <a:xfrm>
            <a:off x="6896100" y="2190192"/>
            <a:ext cx="5118100" cy="42657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Стратегическая цель региональной программы – увеличение доли высокотехнологичных и наукоемких отраслей в ВРП региона до 25 процентов и сокращение оттока высококвалифицированных специалистов на 50 процентов к 2030 году за счет усиления роли сектора науки и технологий в экономике Ростовской области.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рамках программы будут созданы: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400" dirty="0" err="1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хаб</a:t>
            </a: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образовательных программ высшего образования и дополнительного профессионального образования;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центр 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реинжиниринга и прикладных </a:t>
            </a:r>
            <a:r>
              <a:rPr lang="ru-RU" sz="1400" dirty="0" err="1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НИОКР:беспилотные</a:t>
            </a: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авиасистемы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транспортное машиностроение, </a:t>
            </a:r>
            <a:r>
              <a:rPr lang="ru-RU" sz="1400" dirty="0" err="1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агротехнологии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станкостроение, высокотехнологичное строительство;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ядро </a:t>
            </a:r>
            <a:r>
              <a:rPr lang="ru-RU" sz="1400" dirty="0" err="1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фронтирных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исследований (</a:t>
            </a:r>
            <a:r>
              <a:rPr lang="ru-RU" sz="1400" dirty="0" err="1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нейробиология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цифровизация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искусственный интеллект в науке, новые материалы и технологии, инженерная экология).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00492" y="4984402"/>
            <a:ext cx="59844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Постановление Правительства Ростовской области от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23.12.2025 № </a:t>
            </a: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301</a:t>
            </a:r>
          </a:p>
          <a:p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 smtClean="0">
                <a:solidFill>
                  <a:schemeClr val="bg1"/>
                </a:solidFill>
              </a:rPr>
              <a:t>«Об утверждении региональной программы «Научно-технологическое развитие Ростовской </a:t>
            </a:r>
            <a:r>
              <a:rPr lang="ru-RU" sz="1200" dirty="0">
                <a:solidFill>
                  <a:schemeClr val="bg1"/>
                </a:solidFill>
              </a:rPr>
              <a:t>области на период до 2030 года</a:t>
            </a:r>
            <a:r>
              <a:rPr lang="ru-RU" sz="1200" dirty="0" smtClean="0">
                <a:solidFill>
                  <a:schemeClr val="bg1"/>
                </a:solidFill>
              </a:rPr>
              <a:t>»»</a:t>
            </a:r>
            <a:endParaRPr lang="ru-RU" sz="1200" dirty="0">
              <a:solidFill>
                <a:schemeClr val="bg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485" y="190028"/>
            <a:ext cx="892890" cy="615845"/>
          </a:xfrm>
          <a:prstGeom prst="rect">
            <a:avLst/>
          </a:prstGeom>
        </p:spPr>
      </p:pic>
      <p:pic>
        <p:nvPicPr>
          <p:cNvPr id="4" name="Picture 2" descr="https://www.donland.ru/upload/resize_cache/alt/e1a/e1afab6ca3a220d48b47230112498bbe_1600_1066_croppe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34" y="1083892"/>
            <a:ext cx="5537638" cy="3689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457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6100" y="664876"/>
            <a:ext cx="4635500" cy="132556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Южный федеральный университет</a:t>
            </a:r>
            <a:endParaRPr lang="ru-RU" sz="2400" b="1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4"/>
          <p:cNvSpPr txBox="1">
            <a:spLocks/>
          </p:cNvSpPr>
          <p:nvPr/>
        </p:nvSpPr>
        <p:spPr>
          <a:xfrm>
            <a:off x="483031" y="901317"/>
            <a:ext cx="5984444" cy="391833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srgbClr val="002469">
                <a:alpha val="40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solidFill>
                  <a:srgbClr val="002469"/>
                </a:solidFill>
              </a:rPr>
              <a:t>                             </a:t>
            </a:r>
            <a:r>
              <a:rPr lang="ru-RU" sz="4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</a:t>
            </a:r>
            <a:endParaRPr lang="ru-RU" sz="4400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3031" y="4953000"/>
            <a:ext cx="5984444" cy="1447800"/>
          </a:xfrm>
          <a:prstGeom prst="rect">
            <a:avLst/>
          </a:prstGeom>
          <a:solidFill>
            <a:srgbClr val="0024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3"/>
          <p:cNvSpPr>
            <a:spLocks noGrp="1"/>
          </p:cNvSpPr>
          <p:nvPr>
            <p:ph sz="half" idx="1"/>
          </p:nvPr>
        </p:nvSpPr>
        <p:spPr>
          <a:xfrm>
            <a:off x="6896100" y="1965831"/>
            <a:ext cx="4914901" cy="19798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«Новые 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материалы и химия»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«Беспилотные 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авиационные системы»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«Новые 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технологии сбережения здоровья»  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«Технологическое 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продовольственной безопасности»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«Новые 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атомные и энергетические технологии»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29168" y="4954083"/>
            <a:ext cx="58885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Стратегия развития </a:t>
            </a:r>
            <a:r>
              <a:rPr lang="ru-R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период до 2030 г. и перспективный период до 2036 г.</a:t>
            </a:r>
          </a:p>
          <a:p>
            <a:r>
              <a:rPr lang="ru-RU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обеспечению подготовки инженерных кадров и проведению научных разработок, направленных на обеспечение технологического </a:t>
            </a:r>
            <a:r>
              <a:rPr lang="ru-R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лидерства</a:t>
            </a:r>
          </a:p>
          <a:p>
            <a:endParaRPr lang="ru-RU" sz="12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стратегического академического лидерства «Приоритет-2030»</a:t>
            </a:r>
          </a:p>
          <a:p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Передовая инженерная школа</a:t>
            </a:r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485" y="190028"/>
            <a:ext cx="892890" cy="615845"/>
          </a:xfrm>
          <a:prstGeom prst="rect">
            <a:avLst/>
          </a:prstGeom>
        </p:spPr>
      </p:pic>
      <p:sp>
        <p:nvSpPr>
          <p:cNvPr id="15" name="Объект 3"/>
          <p:cNvSpPr>
            <a:spLocks noGrp="1"/>
          </p:cNvSpPr>
          <p:nvPr>
            <p:ph sz="half" idx="1"/>
          </p:nvPr>
        </p:nvSpPr>
        <p:spPr>
          <a:xfrm>
            <a:off x="7581899" y="4213926"/>
            <a:ext cx="4229102" cy="876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1.5+ млрд руб.</a:t>
            </a:r>
            <a:endParaRPr lang="ru-RU" sz="2400" dirty="0">
              <a:solidFill>
                <a:srgbClr val="002469"/>
              </a:solidFill>
            </a:endParaRPr>
          </a:p>
        </p:txBody>
      </p:sp>
      <p:sp>
        <p:nvSpPr>
          <p:cNvPr id="16" name="Объект 3"/>
          <p:cNvSpPr>
            <a:spLocks noGrp="1"/>
          </p:cNvSpPr>
          <p:nvPr>
            <p:ph sz="half" idx="1"/>
          </p:nvPr>
        </p:nvSpPr>
        <p:spPr>
          <a:xfrm>
            <a:off x="7581899" y="5333909"/>
            <a:ext cx="4229102" cy="914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1.3+ тыс. обучающихся</a:t>
            </a:r>
            <a:endParaRPr lang="ru-RU" sz="2400" dirty="0">
              <a:solidFill>
                <a:srgbClr val="002469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52" y="4194878"/>
            <a:ext cx="704847" cy="70484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945" y="5295805"/>
            <a:ext cx="704754" cy="704754"/>
          </a:xfrm>
          <a:prstGeom prst="rect">
            <a:avLst/>
          </a:prstGeom>
        </p:spPr>
      </p:pic>
      <p:pic>
        <p:nvPicPr>
          <p:cNvPr id="1026" name="Picture 2" descr="Южный федеральный университет | Пресс-центр: Вице-спикер Госдумы РФ  Виктория Абрамченко посетила научные центры ЮФУ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69" y="928495"/>
            <a:ext cx="5795963" cy="386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953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6100" y="664876"/>
            <a:ext cx="4635500" cy="132556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Южный федеральный университет</a:t>
            </a:r>
            <a:endParaRPr lang="ru-RU" sz="2400" b="1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4"/>
          <p:cNvSpPr txBox="1">
            <a:spLocks/>
          </p:cNvSpPr>
          <p:nvPr/>
        </p:nvSpPr>
        <p:spPr>
          <a:xfrm>
            <a:off x="483031" y="901317"/>
            <a:ext cx="5984444" cy="391833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srgbClr val="002469">
                <a:alpha val="40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solidFill>
                  <a:srgbClr val="002469"/>
                </a:solidFill>
              </a:rPr>
              <a:t>                             </a:t>
            </a:r>
            <a:r>
              <a:rPr lang="ru-RU" sz="4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</a:t>
            </a:r>
            <a:endParaRPr lang="ru-RU" sz="4400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3031" y="4953000"/>
            <a:ext cx="5984444" cy="1447800"/>
          </a:xfrm>
          <a:prstGeom prst="rect">
            <a:avLst/>
          </a:prstGeom>
          <a:solidFill>
            <a:srgbClr val="0024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3"/>
          <p:cNvSpPr>
            <a:spLocks noGrp="1"/>
          </p:cNvSpPr>
          <p:nvPr>
            <p:ph sz="half" idx="1"/>
          </p:nvPr>
        </p:nvSpPr>
        <p:spPr>
          <a:xfrm>
            <a:off x="6896100" y="1965831"/>
            <a:ext cx="4914901" cy="19798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«Новые 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материалы и химия»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«Беспилотные 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авиационные системы»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«Новые 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технологии сбережения здоровья»  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«Технологическое 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продовольственной безопасности»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«Новые 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атомные и энергетические технологии»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29168" y="4954083"/>
            <a:ext cx="58885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Стратегия развития </a:t>
            </a:r>
            <a:r>
              <a:rPr lang="ru-R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период до 2030 г. и перспективный период до 2036 г.</a:t>
            </a:r>
          </a:p>
          <a:p>
            <a:r>
              <a:rPr lang="ru-RU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обеспечению подготовки инженерных кадров и проведению научных разработок, направленных на обеспечение технологического </a:t>
            </a:r>
            <a:r>
              <a:rPr lang="ru-R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лидерства</a:t>
            </a:r>
          </a:p>
          <a:p>
            <a:endParaRPr lang="ru-RU" sz="12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стратегического академического лидерства «Приоритет-2030»</a:t>
            </a:r>
          </a:p>
          <a:p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Передовая инженерная школа</a:t>
            </a:r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485" y="190028"/>
            <a:ext cx="892890" cy="615845"/>
          </a:xfrm>
          <a:prstGeom prst="rect">
            <a:avLst/>
          </a:prstGeom>
        </p:spPr>
      </p:pic>
      <p:sp>
        <p:nvSpPr>
          <p:cNvPr id="15" name="Объект 3"/>
          <p:cNvSpPr>
            <a:spLocks noGrp="1"/>
          </p:cNvSpPr>
          <p:nvPr>
            <p:ph sz="half" idx="1"/>
          </p:nvPr>
        </p:nvSpPr>
        <p:spPr>
          <a:xfrm>
            <a:off x="7581899" y="4213926"/>
            <a:ext cx="4229102" cy="876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1.5+ млрд руб.</a:t>
            </a:r>
            <a:endParaRPr lang="ru-RU" sz="2400" dirty="0">
              <a:solidFill>
                <a:srgbClr val="002469"/>
              </a:solidFill>
            </a:endParaRPr>
          </a:p>
        </p:txBody>
      </p:sp>
      <p:sp>
        <p:nvSpPr>
          <p:cNvPr id="16" name="Объект 3"/>
          <p:cNvSpPr>
            <a:spLocks noGrp="1"/>
          </p:cNvSpPr>
          <p:nvPr>
            <p:ph sz="half" idx="1"/>
          </p:nvPr>
        </p:nvSpPr>
        <p:spPr>
          <a:xfrm>
            <a:off x="7581899" y="5333909"/>
            <a:ext cx="4229102" cy="914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1.3+ тыс. обучающихся</a:t>
            </a:r>
            <a:endParaRPr lang="ru-RU" sz="2400" dirty="0">
              <a:solidFill>
                <a:srgbClr val="002469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52" y="4194878"/>
            <a:ext cx="704847" cy="70484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945" y="5295805"/>
            <a:ext cx="704754" cy="704754"/>
          </a:xfrm>
          <a:prstGeom prst="rect">
            <a:avLst/>
          </a:prstGeom>
        </p:spPr>
      </p:pic>
      <p:pic>
        <p:nvPicPr>
          <p:cNvPr id="2050" name="Picture 2" descr="https://sun9-57.userapi.com/s/v1/if2/bkPDIMaJe0Q96IpSYvt3_WcCR4Qzspl7zVldtOVZD8kqNhGutjgFh2j918kxPekLxp1Q56r0swm-3c04xeMEB4QC.jpg?quality=95&amp;as=32x21,48x32,72x48,108x72,160x107,240x160,360x240,480x320,540x360,640x427,720x480,1080x720,1280x853,1440x960,2560x1707&amp;from=bu&amp;cs=2560x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67" y="960966"/>
            <a:ext cx="5702299" cy="380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92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6100" y="664876"/>
            <a:ext cx="4635500" cy="132556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Южный федеральный университет</a:t>
            </a:r>
            <a:endParaRPr lang="ru-RU" sz="2400" b="1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4"/>
          <p:cNvSpPr txBox="1">
            <a:spLocks/>
          </p:cNvSpPr>
          <p:nvPr/>
        </p:nvSpPr>
        <p:spPr>
          <a:xfrm>
            <a:off x="483031" y="901317"/>
            <a:ext cx="5984444" cy="391833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srgbClr val="002469">
                <a:alpha val="40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solidFill>
                  <a:srgbClr val="002469"/>
                </a:solidFill>
              </a:rPr>
              <a:t>                             </a:t>
            </a:r>
            <a:r>
              <a:rPr lang="ru-RU" sz="4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</a:t>
            </a:r>
            <a:endParaRPr lang="ru-RU" sz="4400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3031" y="4953000"/>
            <a:ext cx="5984444" cy="1447800"/>
          </a:xfrm>
          <a:prstGeom prst="rect">
            <a:avLst/>
          </a:prstGeom>
          <a:solidFill>
            <a:srgbClr val="0024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3"/>
          <p:cNvSpPr>
            <a:spLocks noGrp="1"/>
          </p:cNvSpPr>
          <p:nvPr>
            <p:ph sz="half" idx="1"/>
          </p:nvPr>
        </p:nvSpPr>
        <p:spPr>
          <a:xfrm>
            <a:off x="6896100" y="1965831"/>
            <a:ext cx="4914901" cy="19798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«Новые 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материалы и химия»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«Беспилотные 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авиационные системы»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«Новые 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технологии сбережения здоровья»  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«Технологическое 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продовольственной безопасности»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«Новые 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атомные и энергетические технологии»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29168" y="4954083"/>
            <a:ext cx="58885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Стратегия развития </a:t>
            </a:r>
            <a:r>
              <a:rPr lang="ru-R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период до 2030 г. и перспективный период до 2036 г.</a:t>
            </a:r>
          </a:p>
          <a:p>
            <a:r>
              <a:rPr lang="ru-RU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обеспечению подготовки инженерных кадров и проведению научных разработок, направленных на обеспечение технологического </a:t>
            </a:r>
            <a:r>
              <a:rPr lang="ru-R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лидерства</a:t>
            </a:r>
          </a:p>
          <a:p>
            <a:endParaRPr lang="ru-RU" sz="12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стратегического академического лидерства «Приоритет-2030»</a:t>
            </a:r>
          </a:p>
          <a:p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Передовая инженерная школа</a:t>
            </a:r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485" y="190028"/>
            <a:ext cx="892890" cy="615845"/>
          </a:xfrm>
          <a:prstGeom prst="rect">
            <a:avLst/>
          </a:prstGeom>
        </p:spPr>
      </p:pic>
      <p:sp>
        <p:nvSpPr>
          <p:cNvPr id="15" name="Объект 3"/>
          <p:cNvSpPr>
            <a:spLocks noGrp="1"/>
          </p:cNvSpPr>
          <p:nvPr>
            <p:ph sz="half" idx="1"/>
          </p:nvPr>
        </p:nvSpPr>
        <p:spPr>
          <a:xfrm>
            <a:off x="7581899" y="4213926"/>
            <a:ext cx="4229102" cy="876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1.5+ млрд руб.</a:t>
            </a:r>
            <a:endParaRPr lang="ru-RU" sz="2400" dirty="0">
              <a:solidFill>
                <a:srgbClr val="002469"/>
              </a:solidFill>
            </a:endParaRPr>
          </a:p>
        </p:txBody>
      </p:sp>
      <p:sp>
        <p:nvSpPr>
          <p:cNvPr id="16" name="Объект 3"/>
          <p:cNvSpPr>
            <a:spLocks noGrp="1"/>
          </p:cNvSpPr>
          <p:nvPr>
            <p:ph sz="half" idx="1"/>
          </p:nvPr>
        </p:nvSpPr>
        <p:spPr>
          <a:xfrm>
            <a:off x="7581899" y="5333909"/>
            <a:ext cx="4229102" cy="914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1.3+ тыс. обучающихся</a:t>
            </a:r>
            <a:endParaRPr lang="ru-RU" sz="2400" dirty="0">
              <a:solidFill>
                <a:srgbClr val="002469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52" y="4194878"/>
            <a:ext cx="704847" cy="70484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945" y="5295805"/>
            <a:ext cx="704754" cy="704754"/>
          </a:xfrm>
          <a:prstGeom prst="rect">
            <a:avLst/>
          </a:prstGeom>
        </p:spPr>
      </p:pic>
      <p:pic>
        <p:nvPicPr>
          <p:cNvPr id="13" name="Picture 4" descr="https://soyuzmash.ru/upload/iblock/f54/pphc3nyf0gororzfnf5njpji2k31qp3b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55" y="928718"/>
            <a:ext cx="5801095" cy="3863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86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6100" y="664876"/>
            <a:ext cx="4635500" cy="132556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Донской государственный технический университет</a:t>
            </a:r>
            <a:endParaRPr lang="ru-RU" sz="2400" b="1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4"/>
          <p:cNvSpPr txBox="1">
            <a:spLocks/>
          </p:cNvSpPr>
          <p:nvPr/>
        </p:nvSpPr>
        <p:spPr>
          <a:xfrm>
            <a:off x="483031" y="901317"/>
            <a:ext cx="5984444" cy="391833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srgbClr val="002469">
                <a:alpha val="40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solidFill>
                  <a:srgbClr val="002469"/>
                </a:solidFill>
              </a:rPr>
              <a:t>                             </a:t>
            </a:r>
            <a:endParaRPr lang="ru-RU" sz="4400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3031" y="4953000"/>
            <a:ext cx="5984444" cy="1447800"/>
          </a:xfrm>
          <a:prstGeom prst="rect">
            <a:avLst/>
          </a:prstGeom>
          <a:solidFill>
            <a:srgbClr val="0024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3"/>
          <p:cNvSpPr>
            <a:spLocks noGrp="1"/>
          </p:cNvSpPr>
          <p:nvPr>
            <p:ph sz="half" idx="1"/>
          </p:nvPr>
        </p:nvSpPr>
        <p:spPr>
          <a:xfrm>
            <a:off x="6896100" y="1965831"/>
            <a:ext cx="4914901" cy="19798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«Средства производства и автоматизации»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«Новые 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материалы и химия»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«Беспилотные 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авиационные системы»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«Технологическое 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продовольственной безопасности</a:t>
            </a: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«Технологическое обеспечение </a:t>
            </a:r>
            <a:r>
              <a:rPr lang="ru-RU" sz="1400" dirty="0" err="1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биоэкономики</a:t>
            </a: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400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485" y="190028"/>
            <a:ext cx="892890" cy="615845"/>
          </a:xfrm>
          <a:prstGeom prst="rect">
            <a:avLst/>
          </a:prstGeom>
        </p:spPr>
      </p:pic>
      <p:sp>
        <p:nvSpPr>
          <p:cNvPr id="15" name="Объект 3"/>
          <p:cNvSpPr>
            <a:spLocks noGrp="1"/>
          </p:cNvSpPr>
          <p:nvPr>
            <p:ph sz="half" idx="1"/>
          </p:nvPr>
        </p:nvSpPr>
        <p:spPr>
          <a:xfrm>
            <a:off x="7581899" y="4213926"/>
            <a:ext cx="4229102" cy="876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1.3+ млрд руб.</a:t>
            </a:r>
            <a:endParaRPr lang="ru-RU" sz="2400" dirty="0">
              <a:solidFill>
                <a:srgbClr val="002469"/>
              </a:solidFill>
            </a:endParaRPr>
          </a:p>
        </p:txBody>
      </p:sp>
      <p:sp>
        <p:nvSpPr>
          <p:cNvPr id="16" name="Объект 3"/>
          <p:cNvSpPr>
            <a:spLocks noGrp="1"/>
          </p:cNvSpPr>
          <p:nvPr>
            <p:ph sz="half" idx="1"/>
          </p:nvPr>
        </p:nvSpPr>
        <p:spPr>
          <a:xfrm>
            <a:off x="7581899" y="5333909"/>
            <a:ext cx="4229102" cy="914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2.1+ тыс. обучающихся</a:t>
            </a:r>
            <a:endParaRPr lang="ru-RU" sz="2400" dirty="0">
              <a:solidFill>
                <a:srgbClr val="002469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52" y="4194878"/>
            <a:ext cx="704847" cy="70484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945" y="5295805"/>
            <a:ext cx="704754" cy="704754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529168" y="4954083"/>
            <a:ext cx="58885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Стратегия развития </a:t>
            </a:r>
            <a:r>
              <a:rPr lang="ru-R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период до 2030 г. и перспективный период до 2036 г.</a:t>
            </a:r>
          </a:p>
          <a:p>
            <a:r>
              <a:rPr lang="ru-RU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обеспечению подготовки инженерных кадров и проведению научных разработок, направленных на обеспечение технологического </a:t>
            </a:r>
            <a:r>
              <a:rPr lang="ru-R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лидерства</a:t>
            </a:r>
          </a:p>
          <a:p>
            <a:endParaRPr lang="ru-RU" sz="12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стратегического академического лидерства «Приоритет-2030»</a:t>
            </a:r>
          </a:p>
          <a:p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Передовая инженерная школа</a:t>
            </a:r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8374F7D3-A02E-41CA-8886-C12507042A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8"/>
          <a:stretch/>
        </p:blipFill>
        <p:spPr bwMode="auto">
          <a:xfrm>
            <a:off x="529168" y="948257"/>
            <a:ext cx="2808799" cy="178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8551C47E-FA79-4468-98D8-33A2FCE63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930" y="948257"/>
            <a:ext cx="2985804" cy="178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>
            <a:extLst>
              <a:ext uri="{FF2B5EF4-FFF2-40B4-BE49-F238E27FC236}">
                <a16:creationId xmlns:a16="http://schemas.microsoft.com/office/drawing/2014/main" id="{8B06E8BD-BC3A-4974-A42C-08C59559DA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03" b="30931"/>
          <a:stretch/>
        </p:blipFill>
        <p:spPr bwMode="auto">
          <a:xfrm>
            <a:off x="540619" y="2779023"/>
            <a:ext cx="5862356" cy="1935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314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6100" y="664876"/>
            <a:ext cx="4635500" cy="132556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Донской государственный технический университет</a:t>
            </a:r>
            <a:endParaRPr lang="ru-RU" sz="2400" b="1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4"/>
          <p:cNvSpPr txBox="1">
            <a:spLocks/>
          </p:cNvSpPr>
          <p:nvPr/>
        </p:nvSpPr>
        <p:spPr>
          <a:xfrm>
            <a:off x="483031" y="901317"/>
            <a:ext cx="5984444" cy="391833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srgbClr val="002469">
                <a:alpha val="40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solidFill>
                  <a:srgbClr val="002469"/>
                </a:solidFill>
              </a:rPr>
              <a:t>                             </a:t>
            </a:r>
            <a:endParaRPr lang="ru-RU" sz="4400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3031" y="4953000"/>
            <a:ext cx="5984444" cy="1447800"/>
          </a:xfrm>
          <a:prstGeom prst="rect">
            <a:avLst/>
          </a:prstGeom>
          <a:solidFill>
            <a:srgbClr val="0024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3"/>
          <p:cNvSpPr>
            <a:spLocks noGrp="1"/>
          </p:cNvSpPr>
          <p:nvPr>
            <p:ph sz="half" idx="1"/>
          </p:nvPr>
        </p:nvSpPr>
        <p:spPr>
          <a:xfrm>
            <a:off x="6896100" y="1965831"/>
            <a:ext cx="4914901" cy="19798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«Средства производства и автоматизации»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«Новые 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материалы и химия»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«Беспилотные 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авиационные системы»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«Технологическое </a:t>
            </a:r>
            <a:r>
              <a:rPr lang="ru-RU" sz="1400" dirty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продовольственной безопасности</a:t>
            </a: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НПТЛ «Технологическое обеспечение </a:t>
            </a:r>
            <a:r>
              <a:rPr lang="ru-RU" sz="1400" dirty="0" err="1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биоэкономики</a:t>
            </a:r>
            <a:r>
              <a:rPr lang="ru-RU" sz="1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400" dirty="0">
              <a:solidFill>
                <a:srgbClr val="0024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485" y="190028"/>
            <a:ext cx="892890" cy="615845"/>
          </a:xfrm>
          <a:prstGeom prst="rect">
            <a:avLst/>
          </a:prstGeom>
        </p:spPr>
      </p:pic>
      <p:sp>
        <p:nvSpPr>
          <p:cNvPr id="15" name="Объект 3"/>
          <p:cNvSpPr>
            <a:spLocks noGrp="1"/>
          </p:cNvSpPr>
          <p:nvPr>
            <p:ph sz="half" idx="1"/>
          </p:nvPr>
        </p:nvSpPr>
        <p:spPr>
          <a:xfrm>
            <a:off x="7581899" y="4213926"/>
            <a:ext cx="4229102" cy="876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1.3+ млрд руб.</a:t>
            </a:r>
            <a:endParaRPr lang="ru-RU" sz="2400" dirty="0">
              <a:solidFill>
                <a:srgbClr val="002469"/>
              </a:solidFill>
            </a:endParaRPr>
          </a:p>
        </p:txBody>
      </p:sp>
      <p:sp>
        <p:nvSpPr>
          <p:cNvPr id="16" name="Объект 3"/>
          <p:cNvSpPr>
            <a:spLocks noGrp="1"/>
          </p:cNvSpPr>
          <p:nvPr>
            <p:ph sz="half" idx="1"/>
          </p:nvPr>
        </p:nvSpPr>
        <p:spPr>
          <a:xfrm>
            <a:off x="7581899" y="5333909"/>
            <a:ext cx="4229102" cy="914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24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2.1+ тыс. обучающихся</a:t>
            </a:r>
            <a:endParaRPr lang="ru-RU" sz="2400" dirty="0">
              <a:solidFill>
                <a:srgbClr val="002469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52" y="4194878"/>
            <a:ext cx="704847" cy="70484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945" y="5295805"/>
            <a:ext cx="704754" cy="704754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529168" y="4954083"/>
            <a:ext cx="58885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Стратегия развития </a:t>
            </a:r>
            <a:r>
              <a:rPr lang="ru-R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период до 2030 г. и перспективный период до 2036 г.</a:t>
            </a:r>
          </a:p>
          <a:p>
            <a:r>
              <a:rPr lang="ru-RU" sz="1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обеспечению подготовки инженерных кадров и проведению научных разработок, направленных на обеспечение технологического </a:t>
            </a:r>
            <a:r>
              <a:rPr lang="ru-R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лидерства</a:t>
            </a:r>
          </a:p>
          <a:p>
            <a:endParaRPr lang="ru-RU" sz="12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стратегического академического лидерства «Приоритет-2030»</a:t>
            </a:r>
          </a:p>
          <a:p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Передовая инженерная школа</a:t>
            </a:r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A9B421AD-7771-4324-9EBB-F17B3C9E38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79" b="37171"/>
          <a:stretch/>
        </p:blipFill>
        <p:spPr bwMode="auto">
          <a:xfrm>
            <a:off x="513511" y="981392"/>
            <a:ext cx="5888566" cy="2276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528BAE0E-FCD0-4DC7-BBF7-80B3E457A6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54"/>
          <a:stretch/>
        </p:blipFill>
        <p:spPr bwMode="auto">
          <a:xfrm>
            <a:off x="513512" y="3297680"/>
            <a:ext cx="2429358" cy="1451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>
            <a:extLst>
              <a:ext uri="{FF2B5EF4-FFF2-40B4-BE49-F238E27FC236}">
                <a16:creationId xmlns:a16="http://schemas.microsoft.com/office/drawing/2014/main" id="{B7BD25D1-9672-41F1-957B-0D480397FC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070" y="3297680"/>
            <a:ext cx="3383007" cy="1451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21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1587</TotalTime>
  <Words>1618</Words>
  <Application>Microsoft Office PowerPoint</Application>
  <PresentationFormat>Широкоэкранный</PresentationFormat>
  <Paragraphs>264</Paragraphs>
  <Slides>19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Тема Office</vt:lpstr>
      <vt:lpstr>Взаимодействие образовательных организаций высшего образования Ростовской области с работодателями и бизнес-сообществом по достижению целей национальных проектов технологического лидерства</vt:lpstr>
      <vt:lpstr>Национальные проекты технологического лидерства</vt:lpstr>
      <vt:lpstr>Университеты, обеспечивающие подготовку инженерных кадров  и научных разработок для обеспечения технологического лидерства </vt:lpstr>
      <vt:lpstr>Региональная программа «Научно-технологическое развитие Ростовской области на период 2030 года»</vt:lpstr>
      <vt:lpstr>Южный федеральный университет</vt:lpstr>
      <vt:lpstr>Южный федеральный университет</vt:lpstr>
      <vt:lpstr>Южный федеральный университет</vt:lpstr>
      <vt:lpstr>Донской государственный технический университет</vt:lpstr>
      <vt:lpstr>Донской государственный технический университет</vt:lpstr>
      <vt:lpstr>Донской государственный технический университет</vt:lpstr>
      <vt:lpstr>Ростовский государственный университет путей сообщения</vt:lpstr>
      <vt:lpstr>Ростовский государственный экономический университет (РИНХ)</vt:lpstr>
      <vt:lpstr>Донской государственный аграрный университет</vt:lpstr>
      <vt:lpstr>Южно-Российский институт управления РАНХиГС</vt:lpstr>
      <vt:lpstr>Южный университет</vt:lpstr>
      <vt:lpstr>Луганский государственный университет имени В.И. Даля</vt:lpstr>
      <vt:lpstr>Донбасский государственный  технический университет</vt:lpstr>
      <vt:lpstr>Южно-Российский государственный политехнический университет (НПИ)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</dc:title>
  <dc:creator>Пользователь Windows</dc:creator>
  <cp:lastModifiedBy>User</cp:lastModifiedBy>
  <cp:revision>68</cp:revision>
  <cp:lastPrinted>2026-06-22T05:57:48Z</cp:lastPrinted>
  <dcterms:created xsi:type="dcterms:W3CDTF">2026-04-01T11:35:43Z</dcterms:created>
  <dcterms:modified xsi:type="dcterms:W3CDTF">2026-06-23T08:02:49Z</dcterms:modified>
</cp:coreProperties>
</file>