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15" r:id="rId2"/>
    <p:sldMasterId id="2147483729" r:id="rId3"/>
  </p:sldMasterIdLst>
  <p:notesMasterIdLst>
    <p:notesMasterId r:id="rId21"/>
  </p:notesMasterIdLst>
  <p:sldIdLst>
    <p:sldId id="256" r:id="rId4"/>
    <p:sldId id="2147374615" r:id="rId5"/>
    <p:sldId id="2147374629" r:id="rId6"/>
    <p:sldId id="2147374630" r:id="rId7"/>
    <p:sldId id="257" r:id="rId8"/>
    <p:sldId id="259" r:id="rId9"/>
    <p:sldId id="260" r:id="rId10"/>
    <p:sldId id="2147374631" r:id="rId11"/>
    <p:sldId id="2147374632" r:id="rId12"/>
    <p:sldId id="2147374633" r:id="rId13"/>
    <p:sldId id="261" r:id="rId14"/>
    <p:sldId id="2147374618" r:id="rId15"/>
    <p:sldId id="2147374634" r:id="rId16"/>
    <p:sldId id="2147374635" r:id="rId17"/>
    <p:sldId id="2147374637" r:id="rId18"/>
    <p:sldId id="2147374638" r:id="rId19"/>
    <p:sldId id="214737463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C6B"/>
    <a:srgbClr val="58D8FF"/>
    <a:srgbClr val="040D6A"/>
    <a:srgbClr val="EE1E57"/>
    <a:srgbClr val="01003C"/>
    <a:srgbClr val="00003C"/>
    <a:srgbClr val="D51362"/>
    <a:srgbClr val="7178BA"/>
    <a:srgbClr val="E8E8E8"/>
    <a:srgbClr val="601D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56"/>
    <p:restoredTop sz="94426"/>
  </p:normalViewPr>
  <p:slideViewPr>
    <p:cSldViewPr snapToGrid="0">
      <p:cViewPr varScale="1">
        <p:scale>
          <a:sx n="115" d="100"/>
          <a:sy n="115" d="100"/>
        </p:scale>
        <p:origin x="17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FC85A-FFDD-474C-88C8-1ABE53A833AD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B1C739-647A-CB4F-BABC-895FCEAF22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93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B1C739-647A-CB4F-BABC-895FCEAF225C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0917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5DC6A-7523-A6B0-48E0-07DFA8D5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FF4C203-8D17-5D0C-2580-7438EC26F2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FEE4EE5F-6DE5-9EDA-0E2C-4FEF1609A5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71F344F-A952-FB30-7237-B96628FEB4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3614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1D3AA-50D6-7AD5-C0D4-FD7D4DEF4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405C3C14-6273-0B57-F938-55609F269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007DF66-AD17-4046-CA29-957078DA0B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B6FD46C-9FC3-FA02-41D4-5D70CC0CD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693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42CC9-4938-3173-312A-17074DDB6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119FE8D-DAAC-6E50-DC35-1F9D49AB4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61586C7A-9F67-32B2-0519-0C750D42D3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2B84B51-48E3-0852-316B-31203CE2D7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9503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7723C-4D60-6306-5299-8407089ED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B66349E1-3B83-9EC8-E8AB-1ABFA08AA0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A48A54A-281D-1891-EA29-28050F54E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3A36F27-078E-89FD-9D2F-A82EEE723B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9527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EC8E0-6F4D-37A6-E5EB-01BC46FE7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4EE577C-3360-4D58-5B92-EE6A6D7250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EEDE739-9540-6C2A-DFF0-AFF8BF5261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E1F181-BA82-B685-4449-4E3BBB634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748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8E3CE-6722-BB3A-1151-9D855463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9A74B85E-E55A-74B1-A056-60CA7B575D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529221DB-2D34-7B59-DF59-5ACB01B044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FCD5B2E-61E6-947A-8A07-1F48C86F9A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289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F062C-F71B-2121-2D9A-87E610370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9313DA4-925E-291C-9AEE-9086C917DF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06CC2118-4FA9-74EA-D331-9CB4C89DA0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046100F-A4B5-637C-F2BC-D45BEC5FD9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1394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9616E-9F88-1E0E-9140-D6B181395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68A06BF1-F29A-0787-9F9D-466B28E973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28B39754-A8AE-A309-696F-15CB55E81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149AD9D-2D72-23C9-627A-081C7BBDC0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425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1F36A-0899-F492-DA29-45ED0B42AD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1C9E465-408F-5596-F729-717059421A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8E053B18-D2CC-0750-5368-C60FB64D97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720F70-6C1F-E74A-0140-07E3DF0525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086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D1361-0514-B59F-0F5D-C155077B1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C4EB5CF0-0E0E-9245-9A48-526C23C24F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92EA7616-C240-AE24-4E7C-2887D53B56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CD5A90F-E9F5-C8D4-4F11-9C2009002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B1C739-647A-CB4F-BABC-895FCEAF225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0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04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357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173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142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34593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" r="1517" b="121"/>
          <a:stretch/>
        </p:blipFill>
        <p:spPr>
          <a:xfrm>
            <a:off x="6362805" y="0"/>
            <a:ext cx="2781196" cy="4686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98C44-6261-0DB5-A088-6395CF5BFF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690" y="645465"/>
            <a:ext cx="469778" cy="577051"/>
          </a:xfrm>
          <a:prstGeom prst="rect">
            <a:avLst/>
          </a:prstGeom>
        </p:spPr>
      </p:pic>
      <p:sp>
        <p:nvSpPr>
          <p:cNvPr id="14" name="Рисунок 19">
            <a:extLst>
              <a:ext uri="{FF2B5EF4-FFF2-40B4-BE49-F238E27FC236}">
                <a16:creationId xmlns:a16="http://schemas.microsoft.com/office/drawing/2014/main" id="{D59D1E2B-2C5F-4363-9FE5-0D4FE3B21E05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73585" y="1196753"/>
            <a:ext cx="2952286" cy="3936381"/>
          </a:xfrm>
          <a:prstGeom prst="ellipse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0" tIns="0" rIns="0" bIns="0">
            <a:normAutofit/>
          </a:bodyPr>
          <a:lstStyle>
            <a:lvl1pPr marL="0" indent="0">
              <a:buNone/>
              <a:defRPr lang="ru-RU" sz="900" kern="1200" dirty="0">
                <a:solidFill>
                  <a:schemeClr val="tx2"/>
                </a:solidFill>
                <a:effectLst/>
                <a:latin typeface="Montserrat Medium" panose="00000600000000000000" pitchFamily="2" charset="-52"/>
                <a:ea typeface="+mn-ea"/>
                <a:cs typeface="+mn-cs"/>
              </a:defRPr>
            </a:lvl1pPr>
          </a:lstStyle>
          <a:p>
            <a:r>
              <a:rPr lang="ru-RU" dirty="0"/>
              <a:t>Изображение</a:t>
            </a:r>
          </a:p>
        </p:txBody>
      </p:sp>
      <p:pic>
        <p:nvPicPr>
          <p:cNvPr id="4" name="Рисунок 3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96C716-CB72-6DFF-B824-D9CD26B9D6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25" y="560859"/>
            <a:ext cx="1272748" cy="227133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9965EA-E034-A3E3-E183-0885934A2C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7"/>
            <a:ext cx="555483" cy="680359"/>
          </a:xfrm>
          <a:prstGeom prst="rect">
            <a:avLst/>
          </a:prstGeom>
        </p:spPr>
      </p:pic>
      <p:sp>
        <p:nvSpPr>
          <p:cNvPr id="36" name="Подзаголовок 2">
            <a:extLst>
              <a:ext uri="{FF2B5EF4-FFF2-40B4-BE49-F238E27FC236}">
                <a16:creationId xmlns:a16="http://schemas.microsoft.com/office/drawing/2014/main" id="{F04D0E0B-2EEA-4321-91B8-29B2DD4B00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519" y="5387067"/>
            <a:ext cx="2700000" cy="14542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50" b="1">
                <a:solidFill>
                  <a:srgbClr val="070D6B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Фамилия Имя </a:t>
            </a:r>
            <a:r>
              <a:rPr lang="ru-RU" dirty="0"/>
              <a:t>Отчество</a:t>
            </a:r>
          </a:p>
        </p:txBody>
      </p:sp>
      <p:sp>
        <p:nvSpPr>
          <p:cNvPr id="37" name="Текст 42">
            <a:extLst>
              <a:ext uri="{FF2B5EF4-FFF2-40B4-BE49-F238E27FC236}">
                <a16:creationId xmlns:a16="http://schemas.microsoft.com/office/drawing/2014/main" id="{84876185-DD18-4C6A-9744-27F689DC33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1520" y="6043414"/>
            <a:ext cx="2700000" cy="145424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50" b="1" i="0">
                <a:solidFill>
                  <a:srgbClr val="070D6B"/>
                </a:solidFill>
                <a:latin typeface="+mn-lt"/>
              </a:defRPr>
            </a:lvl1pPr>
          </a:lstStyle>
          <a:p>
            <a:pPr lvl="0"/>
            <a:r>
              <a:rPr lang="ru-RU"/>
              <a:t>Должность</a:t>
            </a:r>
            <a:endParaRPr lang="ru-RU" dirty="0"/>
          </a:p>
        </p:txBody>
      </p:sp>
      <p:sp>
        <p:nvSpPr>
          <p:cNvPr id="38" name="Заголовок 64">
            <a:extLst>
              <a:ext uri="{FF2B5EF4-FFF2-40B4-BE49-F238E27FC236}">
                <a16:creationId xmlns:a16="http://schemas.microsoft.com/office/drawing/2014/main" id="{F94DD425-B6E8-42CF-B0EA-E35C006A56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1" y="2204864"/>
            <a:ext cx="4266902" cy="7478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700" b="1" spc="75" baseline="0">
                <a:latin typeface="+mn-lt"/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39" name="Текст 42">
            <a:extLst>
              <a:ext uri="{FF2B5EF4-FFF2-40B4-BE49-F238E27FC236}">
                <a16:creationId xmlns:a16="http://schemas.microsoft.com/office/drawing/2014/main" id="{57CB8B58-1C94-493B-9127-8B7777B735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1889" y="6194860"/>
            <a:ext cx="977363" cy="360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>
            <a:normAutofit/>
          </a:bodyPr>
          <a:lstStyle>
            <a:lvl1pPr algn="l">
              <a:defRPr lang="ru-RU" sz="1050" dirty="0">
                <a:solidFill>
                  <a:srgbClr val="070D6B"/>
                </a:solidFill>
                <a:latin typeface="+mn-lt"/>
              </a:defRPr>
            </a:lvl1pPr>
          </a:lstStyle>
          <a:p>
            <a:pPr lvl="0" algn="ctr"/>
            <a:r>
              <a:rPr lang="ru-RU"/>
              <a:t>ДД.ММ.ГГГГ</a:t>
            </a:r>
            <a:endParaRPr lang="ru-RU" dirty="0"/>
          </a:p>
        </p:txBody>
      </p:sp>
      <p:sp>
        <p:nvSpPr>
          <p:cNvPr id="40" name="Текст 42">
            <a:extLst>
              <a:ext uri="{FF2B5EF4-FFF2-40B4-BE49-F238E27FC236}">
                <a16:creationId xmlns:a16="http://schemas.microsoft.com/office/drawing/2014/main" id="{191620EE-62D1-464F-985A-CF89624BE49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42534" y="6194860"/>
            <a:ext cx="1480022" cy="360000"/>
          </a:xfrm>
          <a:prstGeom prst="round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ctr">
            <a:normAutofit/>
          </a:bodyPr>
          <a:lstStyle>
            <a:lvl1pPr algn="l">
              <a:defRPr lang="ru-RU" sz="1050" dirty="0">
                <a:solidFill>
                  <a:srgbClr val="070D6B"/>
                </a:solidFill>
                <a:latin typeface="+mn-lt"/>
              </a:defRPr>
            </a:lvl1pPr>
          </a:lstStyle>
          <a:p>
            <a:pPr lvl="0" algn="ctr"/>
            <a:r>
              <a:rPr lang="ru-RU"/>
              <a:t>Город</a:t>
            </a:r>
            <a:endParaRPr lang="ru-RU" dirty="0"/>
          </a:p>
        </p:txBody>
      </p:sp>
      <p:sp>
        <p:nvSpPr>
          <p:cNvPr id="41" name="Текст 2">
            <a:extLst>
              <a:ext uri="{FF2B5EF4-FFF2-40B4-BE49-F238E27FC236}">
                <a16:creationId xmlns:a16="http://schemas.microsoft.com/office/drawing/2014/main" id="{227969B1-F6B1-4105-8AAF-6C3E71EBA5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782" y="3892281"/>
            <a:ext cx="4258640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070D6B"/>
                </a:solidFill>
              </a:defRPr>
            </a:lvl1pPr>
          </a:lstStyle>
          <a:p>
            <a:pPr marL="0" indent="0">
              <a:buNone/>
            </a:pP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5854698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" r="1517" b="121"/>
          <a:stretch/>
        </p:blipFill>
        <p:spPr>
          <a:xfrm>
            <a:off x="6362805" y="0"/>
            <a:ext cx="2781196" cy="4686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98C44-6261-0DB5-A088-6395CF5BFF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690" y="645465"/>
            <a:ext cx="469778" cy="577051"/>
          </a:xfrm>
          <a:prstGeom prst="rect">
            <a:avLst/>
          </a:prstGeom>
        </p:spPr>
      </p:pic>
      <p:pic>
        <p:nvPicPr>
          <p:cNvPr id="4" name="Рисунок 3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96C716-CB72-6DFF-B824-D9CD26B9D6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25" y="560859"/>
            <a:ext cx="1272748" cy="227133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9965EA-E034-A3E3-E183-0885934A2C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7"/>
            <a:ext cx="555483" cy="680359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064502EC-C5FB-44C3-81C3-9E8C319F7D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519" y="5601712"/>
            <a:ext cx="4266902" cy="14542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50" b="1">
                <a:solidFill>
                  <a:srgbClr val="070D6B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Фамилия Имя </a:t>
            </a:r>
            <a:r>
              <a:rPr lang="ru-RU" dirty="0"/>
              <a:t>Отчество</a:t>
            </a:r>
          </a:p>
        </p:txBody>
      </p:sp>
      <p:sp>
        <p:nvSpPr>
          <p:cNvPr id="15" name="Текст 42">
            <a:extLst>
              <a:ext uri="{FF2B5EF4-FFF2-40B4-BE49-F238E27FC236}">
                <a16:creationId xmlns:a16="http://schemas.microsoft.com/office/drawing/2014/main" id="{D28D7AF0-2498-49C3-AB07-D866D8518D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1520" y="5877273"/>
            <a:ext cx="4266902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50" b="1" i="0">
                <a:solidFill>
                  <a:srgbClr val="070D6B"/>
                </a:solidFill>
                <a:latin typeface="+mn-lt"/>
              </a:defRPr>
            </a:lvl1pPr>
          </a:lstStyle>
          <a:p>
            <a:pPr lvl="0"/>
            <a:r>
              <a:rPr lang="ru-RU"/>
              <a:t>Должность</a:t>
            </a:r>
            <a:endParaRPr lang="ru-RU" dirty="0"/>
          </a:p>
        </p:txBody>
      </p:sp>
      <p:sp>
        <p:nvSpPr>
          <p:cNvPr id="16" name="Заголовок 64">
            <a:extLst>
              <a:ext uri="{FF2B5EF4-FFF2-40B4-BE49-F238E27FC236}">
                <a16:creationId xmlns:a16="http://schemas.microsoft.com/office/drawing/2014/main" id="{302FFD09-B800-4AFB-AB8F-2404B9E667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1" y="2204864"/>
            <a:ext cx="4266902" cy="7478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700" b="1" spc="75" baseline="0">
                <a:solidFill>
                  <a:srgbClr val="070D6B"/>
                </a:solidFill>
                <a:latin typeface="+mn-lt"/>
              </a:defRPr>
            </a:lvl1pPr>
          </a:lstStyle>
          <a:p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  <p:sp>
        <p:nvSpPr>
          <p:cNvPr id="17" name="Текст 42">
            <a:extLst>
              <a:ext uri="{FF2B5EF4-FFF2-40B4-BE49-F238E27FC236}">
                <a16:creationId xmlns:a16="http://schemas.microsoft.com/office/drawing/2014/main" id="{59BB8046-9FDD-45F8-903D-A3E797CC098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41813" y="5877272"/>
            <a:ext cx="977363" cy="3600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t" anchorCtr="0">
            <a:normAutofit/>
          </a:bodyPr>
          <a:lstStyle>
            <a:lvl1pPr algn="l">
              <a:defRPr lang="ru-RU" sz="1050" dirty="0">
                <a:solidFill>
                  <a:srgbClr val="070D6B"/>
                </a:solidFill>
                <a:latin typeface="+mn-lt"/>
              </a:defRPr>
            </a:lvl1pPr>
          </a:lstStyle>
          <a:p>
            <a:pPr lvl="0" algn="ctr"/>
            <a:r>
              <a:rPr lang="ru-RU"/>
              <a:t>ДД.ММ.ГГГГ</a:t>
            </a:r>
            <a:endParaRPr lang="ru-RU" dirty="0"/>
          </a:p>
        </p:txBody>
      </p:sp>
      <p:sp>
        <p:nvSpPr>
          <p:cNvPr id="18" name="Текст 42">
            <a:extLst>
              <a:ext uri="{FF2B5EF4-FFF2-40B4-BE49-F238E27FC236}">
                <a16:creationId xmlns:a16="http://schemas.microsoft.com/office/drawing/2014/main" id="{887DC2F4-5757-40D3-911A-E8DF97FDA9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12458" y="5877272"/>
            <a:ext cx="1480022" cy="3600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t" anchorCtr="0">
            <a:normAutofit/>
          </a:bodyPr>
          <a:lstStyle>
            <a:lvl1pPr algn="l">
              <a:defRPr lang="ru-RU" sz="1050" dirty="0">
                <a:solidFill>
                  <a:srgbClr val="070D6B"/>
                </a:solidFill>
                <a:latin typeface="+mn-lt"/>
              </a:defRPr>
            </a:lvl1pPr>
          </a:lstStyle>
          <a:p>
            <a:pPr lvl="0" algn="ctr"/>
            <a:r>
              <a:rPr lang="ru-RU"/>
              <a:t>Город</a:t>
            </a:r>
            <a:endParaRPr lang="ru-RU" dirty="0"/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8B13A7AE-EBEC-4B9C-A4A2-6DF210C07F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782" y="3892281"/>
            <a:ext cx="4258640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070D6B"/>
                </a:solidFill>
              </a:defRPr>
            </a:lvl1pPr>
          </a:lstStyle>
          <a:p>
            <a:pPr marL="0" indent="0">
              <a:buNone/>
            </a:pP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12580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" r="1517" b="121"/>
          <a:stretch/>
        </p:blipFill>
        <p:spPr>
          <a:xfrm>
            <a:off x="6362805" y="0"/>
            <a:ext cx="2781196" cy="4686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98C44-6261-0DB5-A088-6395CF5BFF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690" y="645465"/>
            <a:ext cx="469778" cy="577051"/>
          </a:xfrm>
          <a:prstGeom prst="rect">
            <a:avLst/>
          </a:prstGeom>
        </p:spPr>
      </p:pic>
      <p:pic>
        <p:nvPicPr>
          <p:cNvPr id="4" name="Рисунок 3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96C716-CB72-6DFF-B824-D9CD26B9D6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25" y="560859"/>
            <a:ext cx="1272748" cy="227133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9965EA-E034-A3E3-E183-0885934A2C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7"/>
            <a:ext cx="555483" cy="680359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064502EC-C5FB-44C3-81C3-9E8C319F7D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519" y="5601712"/>
            <a:ext cx="4266902" cy="14542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50" b="1">
                <a:solidFill>
                  <a:srgbClr val="070D6B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Фамилия Имя Отчество</a:t>
            </a:r>
            <a:endParaRPr lang="ru-RU" dirty="0"/>
          </a:p>
        </p:txBody>
      </p:sp>
      <p:sp>
        <p:nvSpPr>
          <p:cNvPr id="15" name="Текст 42">
            <a:extLst>
              <a:ext uri="{FF2B5EF4-FFF2-40B4-BE49-F238E27FC236}">
                <a16:creationId xmlns:a16="http://schemas.microsoft.com/office/drawing/2014/main" id="{D28D7AF0-2498-49C3-AB07-D866D8518D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1520" y="5877273"/>
            <a:ext cx="4266902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50" b="1" i="0">
                <a:solidFill>
                  <a:srgbClr val="070D6B"/>
                </a:solidFill>
                <a:latin typeface="+mn-lt"/>
              </a:defRPr>
            </a:lvl1pPr>
          </a:lstStyle>
          <a:p>
            <a:pPr lvl="0"/>
            <a:r>
              <a:rPr lang="ru-RU"/>
              <a:t>Должность</a:t>
            </a:r>
            <a:endParaRPr lang="ru-RU" dirty="0"/>
          </a:p>
        </p:txBody>
      </p:sp>
      <p:sp>
        <p:nvSpPr>
          <p:cNvPr id="16" name="Заголовок 64">
            <a:extLst>
              <a:ext uri="{FF2B5EF4-FFF2-40B4-BE49-F238E27FC236}">
                <a16:creationId xmlns:a16="http://schemas.microsoft.com/office/drawing/2014/main" id="{302FFD09-B800-4AFB-AB8F-2404B9E667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1" y="2204864"/>
            <a:ext cx="4266902" cy="7478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700" b="1" spc="75" baseline="0">
                <a:solidFill>
                  <a:srgbClr val="070D6B"/>
                </a:solidFill>
                <a:latin typeface="+mn-lt"/>
              </a:defRPr>
            </a:lvl1pPr>
          </a:lstStyle>
          <a:p>
            <a:r>
              <a:rPr lang="ru-RU" dirty="0"/>
              <a:t>НАЗВАНИЕ </a:t>
            </a:r>
            <a:br>
              <a:rPr lang="ru-RU"/>
            </a:br>
            <a:r>
              <a:rPr lang="ru-RU"/>
              <a:t>ПРОЕКТА</a:t>
            </a:r>
            <a:endParaRPr lang="ru-RU" dirty="0"/>
          </a:p>
        </p:txBody>
      </p:sp>
      <p:sp>
        <p:nvSpPr>
          <p:cNvPr id="18" name="Текст 42">
            <a:extLst>
              <a:ext uri="{FF2B5EF4-FFF2-40B4-BE49-F238E27FC236}">
                <a16:creationId xmlns:a16="http://schemas.microsoft.com/office/drawing/2014/main" id="{887DC2F4-5757-40D3-911A-E8DF97FDA9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12458" y="5877272"/>
            <a:ext cx="1480022" cy="3600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t" anchorCtr="0">
            <a:normAutofit/>
          </a:bodyPr>
          <a:lstStyle>
            <a:lvl1pPr algn="l">
              <a:defRPr lang="ru-RU" sz="1050" dirty="0">
                <a:solidFill>
                  <a:srgbClr val="070D6B"/>
                </a:solidFill>
                <a:latin typeface="+mn-lt"/>
              </a:defRPr>
            </a:lvl1pPr>
          </a:lstStyle>
          <a:p>
            <a:pPr lvl="0" algn="ctr"/>
            <a:r>
              <a:rPr lang="ru-RU"/>
              <a:t>Город</a:t>
            </a:r>
            <a:endParaRPr lang="ru-RU" dirty="0"/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8B13A7AE-EBEC-4B9C-A4A2-6DF210C07F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782" y="3892281"/>
            <a:ext cx="4258640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070D6B"/>
                </a:solidFill>
              </a:defRPr>
            </a:lvl1pPr>
          </a:lstStyle>
          <a:p>
            <a:pPr marL="0" indent="0"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Дата 3">
            <a:extLst>
              <a:ext uri="{FF2B5EF4-FFF2-40B4-BE49-F238E27FC236}">
                <a16:creationId xmlns:a16="http://schemas.microsoft.com/office/drawing/2014/main" id="{B9501747-A0D1-4DDB-8421-17922A2B76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1813" y="5877273"/>
            <a:ext cx="977363" cy="23019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t" anchorCtr="0">
            <a:normAutofit/>
          </a:bodyPr>
          <a:lstStyle>
            <a:lvl1pPr>
              <a:defRPr lang="ru-RU" sz="1050" dirty="0">
                <a:solidFill>
                  <a:srgbClr val="070D6B"/>
                </a:solidFill>
                <a:latin typeface="+mn-lt"/>
              </a:defRPr>
            </a:lvl1pPr>
          </a:lstStyle>
          <a:p>
            <a:pPr algn="ctr">
              <a:lnSpc>
                <a:spcPct val="115000"/>
              </a:lnSpc>
              <a:spcBef>
                <a:spcPts val="225"/>
              </a:spcBef>
              <a:spcAft>
                <a:spcPts val="225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256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88A1CC0-BF09-B5AD-7770-EC80B65192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1" r="1517" b="121"/>
          <a:stretch/>
        </p:blipFill>
        <p:spPr>
          <a:xfrm>
            <a:off x="6362805" y="0"/>
            <a:ext cx="2781196" cy="46863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6298C44-6261-0DB5-A088-6395CF5BFF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8690" y="645465"/>
            <a:ext cx="469778" cy="577051"/>
          </a:xfrm>
          <a:prstGeom prst="rect">
            <a:avLst/>
          </a:prstGeom>
        </p:spPr>
      </p:pic>
      <p:pic>
        <p:nvPicPr>
          <p:cNvPr id="4" name="Рисунок 3" descr="Изображение выглядит как снимок экрана, Шрифт, Графика, графический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696C716-CB72-6DFF-B824-D9CD26B9D6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25" y="560859"/>
            <a:ext cx="1272748" cy="227133"/>
          </a:xfrm>
          <a:prstGeom prst="rect">
            <a:avLst/>
          </a:prstGeom>
        </p:spPr>
      </p:pic>
      <p:pic>
        <p:nvPicPr>
          <p:cNvPr id="2" name="Рисунок 1" descr="Изображение выглядит как текст, Графика, логотип, Шрифт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89965EA-E034-A3E3-E183-0885934A2C9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7"/>
            <a:ext cx="555483" cy="680359"/>
          </a:xfrm>
          <a:prstGeom prst="rect">
            <a:avLst/>
          </a:prstGeom>
        </p:spPr>
      </p:pic>
      <p:sp>
        <p:nvSpPr>
          <p:cNvPr id="13" name="Подзаголовок 2">
            <a:extLst>
              <a:ext uri="{FF2B5EF4-FFF2-40B4-BE49-F238E27FC236}">
                <a16:creationId xmlns:a16="http://schemas.microsoft.com/office/drawing/2014/main" id="{064502EC-C5FB-44C3-81C3-9E8C319F7D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1519" y="5877272"/>
            <a:ext cx="4266902" cy="290849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050" b="1">
                <a:solidFill>
                  <a:srgbClr val="070D6B"/>
                </a:solidFill>
                <a:latin typeface="+mn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Фамилия Имя Отчество руководителя проекта / образовательной программы</a:t>
            </a:r>
            <a:endParaRPr lang="ru-RU" dirty="0"/>
          </a:p>
        </p:txBody>
      </p:sp>
      <p:sp>
        <p:nvSpPr>
          <p:cNvPr id="16" name="Заголовок 64">
            <a:extLst>
              <a:ext uri="{FF2B5EF4-FFF2-40B4-BE49-F238E27FC236}">
                <a16:creationId xmlns:a16="http://schemas.microsoft.com/office/drawing/2014/main" id="{302FFD09-B800-4AFB-AB8F-2404B9E667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520" y="2204864"/>
            <a:ext cx="6454080" cy="747897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spcBef>
                <a:spcPts val="0"/>
              </a:spcBef>
              <a:spcAft>
                <a:spcPts val="0"/>
              </a:spcAft>
              <a:defRPr sz="2700" b="1" spc="75" baseline="0">
                <a:solidFill>
                  <a:srgbClr val="070D6B"/>
                </a:solidFill>
                <a:latin typeface="+mn-lt"/>
              </a:defRPr>
            </a:lvl1pPr>
          </a:lstStyle>
          <a:p>
            <a:r>
              <a:rPr lang="ru-RU" dirty="0"/>
              <a:t>НАЗВАНИЕ </a:t>
            </a:r>
            <a:br>
              <a:rPr lang="ru-RU"/>
            </a:br>
            <a:r>
              <a:rPr lang="ru-RU"/>
              <a:t>ПРОЕКТА</a:t>
            </a:r>
            <a:endParaRPr lang="ru-RU" dirty="0"/>
          </a:p>
        </p:txBody>
      </p:sp>
      <p:sp>
        <p:nvSpPr>
          <p:cNvPr id="18" name="Текст 42">
            <a:extLst>
              <a:ext uri="{FF2B5EF4-FFF2-40B4-BE49-F238E27FC236}">
                <a16:creationId xmlns:a16="http://schemas.microsoft.com/office/drawing/2014/main" id="{887DC2F4-5757-40D3-911A-E8DF97FDA9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12458" y="5877272"/>
            <a:ext cx="1480022" cy="360000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t" anchorCtr="0">
            <a:normAutofit/>
          </a:bodyPr>
          <a:lstStyle>
            <a:lvl1pPr algn="l">
              <a:defRPr lang="ru-RU" sz="1050" dirty="0">
                <a:solidFill>
                  <a:srgbClr val="070D6B"/>
                </a:solidFill>
                <a:latin typeface="+mn-lt"/>
              </a:defRPr>
            </a:lvl1pPr>
          </a:lstStyle>
          <a:p>
            <a:pPr lvl="0" algn="ctr"/>
            <a:r>
              <a:rPr lang="ru-RU"/>
              <a:t>Город</a:t>
            </a:r>
            <a:endParaRPr lang="ru-RU" dirty="0"/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8B13A7AE-EBEC-4B9C-A4A2-6DF210C07F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9782" y="4365105"/>
            <a:ext cx="4266902" cy="20774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070D6B"/>
                </a:solidFill>
              </a:defRPr>
            </a:lvl1pPr>
          </a:lstStyle>
          <a:p>
            <a:pPr marL="0" indent="0"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Дата 3">
            <a:extLst>
              <a:ext uri="{FF2B5EF4-FFF2-40B4-BE49-F238E27FC236}">
                <a16:creationId xmlns:a16="http://schemas.microsoft.com/office/drawing/2014/main" id="{B9501747-A0D1-4DDB-8421-17922A2B76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41813" y="5877273"/>
            <a:ext cx="977363" cy="230191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t" anchorCtr="0">
            <a:normAutofit/>
          </a:bodyPr>
          <a:lstStyle>
            <a:lvl1pPr>
              <a:defRPr lang="ru-RU" sz="1050" dirty="0">
                <a:solidFill>
                  <a:srgbClr val="070D6B"/>
                </a:solidFill>
                <a:latin typeface="+mn-lt"/>
              </a:defRPr>
            </a:lvl1pPr>
          </a:lstStyle>
          <a:p>
            <a:pPr algn="ctr">
              <a:lnSpc>
                <a:spcPct val="115000"/>
              </a:lnSpc>
              <a:spcBef>
                <a:spcPts val="225"/>
              </a:spcBef>
              <a:spcAft>
                <a:spcPts val="225"/>
              </a:spcAft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472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69">
          <p15:clr>
            <a:srgbClr val="FBAE40"/>
          </p15:clr>
        </p15:guide>
        <p15:guide id="3" pos="21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8616447" y="332656"/>
            <a:ext cx="276033" cy="29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84" y="335512"/>
            <a:ext cx="625058" cy="2691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AA77F-88FD-4B8F-A861-DB329C4D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74207"/>
            <a:ext cx="6454080" cy="249299"/>
          </a:xfrm>
        </p:spPr>
        <p:txBody>
          <a:bodyPr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5" name="Объект 17">
            <a:extLst>
              <a:ext uri="{FF2B5EF4-FFF2-40B4-BE49-F238E27FC236}">
                <a16:creationId xmlns:a16="http://schemas.microsoft.com/office/drawing/2014/main" id="{051070E0-E214-4213-823C-99FEA3DD69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222" y="980729"/>
            <a:ext cx="1054298" cy="61549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</p:pic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3449323A-BBF2-4593-AE32-692AEFE73F19}"/>
              </a:ext>
            </a:extLst>
          </p:cNvPr>
          <p:cNvSpPr txBox="1">
            <a:spLocks/>
          </p:cNvSpPr>
          <p:nvPr userDrawn="1"/>
        </p:nvSpPr>
        <p:spPr>
          <a:xfrm>
            <a:off x="8622450" y="6404412"/>
            <a:ext cx="270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2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 algn="r"/>
            <a:fld id="{F4917CD9-3F87-4EA0-AF85-850212826B3E}" type="slidenum">
              <a:rPr lang="ru-RU" sz="900" smtClean="0"/>
              <a:pPr lvl="0" algn="r"/>
              <a:t>‹#›</a:t>
            </a:fld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1705301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8616447" y="332656"/>
            <a:ext cx="276033" cy="29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84" y="335512"/>
            <a:ext cx="625058" cy="2691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AA77F-88FD-4B8F-A861-DB329C4D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7"/>
            <a:ext cx="6454080" cy="249299"/>
          </a:xfrm>
        </p:spPr>
        <p:txBody>
          <a:bodyPr anchor="t" anchorCtr="0"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5" name="Объект 17">
            <a:extLst>
              <a:ext uri="{FF2B5EF4-FFF2-40B4-BE49-F238E27FC236}">
                <a16:creationId xmlns:a16="http://schemas.microsoft.com/office/drawing/2014/main" id="{051070E0-E214-4213-823C-99FEA3DD69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222" y="1135204"/>
            <a:ext cx="1054298" cy="61549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</p:pic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3449323A-BBF2-4593-AE32-692AEFE73F19}"/>
              </a:ext>
            </a:extLst>
          </p:cNvPr>
          <p:cNvSpPr txBox="1">
            <a:spLocks/>
          </p:cNvSpPr>
          <p:nvPr userDrawn="1"/>
        </p:nvSpPr>
        <p:spPr>
          <a:xfrm>
            <a:off x="8622450" y="6404412"/>
            <a:ext cx="270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2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 algn="r"/>
            <a:fld id="{F4917CD9-3F87-4EA0-AF85-850212826B3E}" type="slidenum">
              <a:rPr lang="ru-RU" sz="900" smtClean="0"/>
              <a:pPr lvl="0" algn="r"/>
              <a:t>‹#›</a:t>
            </a:fld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734631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5460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8616447" y="332656"/>
            <a:ext cx="276033" cy="29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84" y="335512"/>
            <a:ext cx="625058" cy="2691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AA77F-88FD-4B8F-A861-DB329C4D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7"/>
            <a:ext cx="6454080" cy="249299"/>
          </a:xfrm>
        </p:spPr>
        <p:txBody>
          <a:bodyPr anchor="t" anchorCtr="0"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5" name="Объект 17">
            <a:extLst>
              <a:ext uri="{FF2B5EF4-FFF2-40B4-BE49-F238E27FC236}">
                <a16:creationId xmlns:a16="http://schemas.microsoft.com/office/drawing/2014/main" id="{051070E0-E214-4213-823C-99FEA3DD69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222" y="1135204"/>
            <a:ext cx="1054298" cy="61549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</p:pic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3449323A-BBF2-4593-AE32-692AEFE73F19}"/>
              </a:ext>
            </a:extLst>
          </p:cNvPr>
          <p:cNvSpPr txBox="1">
            <a:spLocks/>
          </p:cNvSpPr>
          <p:nvPr userDrawn="1"/>
        </p:nvSpPr>
        <p:spPr>
          <a:xfrm>
            <a:off x="8622450" y="6404412"/>
            <a:ext cx="270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2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 algn="r"/>
            <a:fld id="{F4917CD9-3F87-4EA0-AF85-850212826B3E}" type="slidenum">
              <a:rPr lang="ru-RU" sz="900" smtClean="0"/>
              <a:pPr lvl="0" algn="r"/>
              <a:t>‹#›</a:t>
            </a:fld>
            <a:endParaRPr lang="ru-RU" sz="900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ABA8EA75-8EE8-424C-BC7E-A52A5DB014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222" y="6381751"/>
            <a:ext cx="6454378" cy="172676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1"/>
                </a:solidFill>
                <a:latin typeface="Montserrat" pitchFamily="2" charset="-52"/>
              </a:defRPr>
            </a:lvl1pPr>
          </a:lstStyle>
          <a:p>
            <a:pPr lvl="0"/>
            <a:r>
              <a:rPr lang="ru-RU"/>
              <a:t>Название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4804006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8616447" y="332656"/>
            <a:ext cx="276033" cy="29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84" y="335512"/>
            <a:ext cx="625058" cy="2691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AA77F-88FD-4B8F-A861-DB329C4D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7"/>
            <a:ext cx="6454080" cy="249299"/>
          </a:xfrm>
        </p:spPr>
        <p:txBody>
          <a:bodyPr anchor="t" anchorCtr="0"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5" name="Объект 17">
            <a:extLst>
              <a:ext uri="{FF2B5EF4-FFF2-40B4-BE49-F238E27FC236}">
                <a16:creationId xmlns:a16="http://schemas.microsoft.com/office/drawing/2014/main" id="{051070E0-E214-4213-823C-99FEA3DD69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222" y="1135204"/>
            <a:ext cx="1054298" cy="61549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</p:pic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3449323A-BBF2-4593-AE32-692AEFE73F19}"/>
              </a:ext>
            </a:extLst>
          </p:cNvPr>
          <p:cNvSpPr txBox="1">
            <a:spLocks/>
          </p:cNvSpPr>
          <p:nvPr userDrawn="1"/>
        </p:nvSpPr>
        <p:spPr>
          <a:xfrm>
            <a:off x="8622450" y="6404412"/>
            <a:ext cx="270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2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 algn="r"/>
            <a:fld id="{F4917CD9-3F87-4EA0-AF85-850212826B3E}" type="slidenum">
              <a:rPr lang="ru-RU" sz="900" smtClean="0"/>
              <a:pPr lvl="0" algn="r"/>
              <a:t>‹#›</a:t>
            </a:fld>
            <a:endParaRPr lang="ru-RU" sz="900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ABA8EA75-8EE8-424C-BC7E-A52A5DB014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1222" y="6381751"/>
            <a:ext cx="6454378" cy="1726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ru-RU" b="1">
                <a:solidFill>
                  <a:schemeClr val="accent1"/>
                </a:solidFill>
                <a:latin typeface="Montserrat" pitchFamily="2" charset="-52"/>
              </a:defRPr>
            </a:lvl1pPr>
          </a:lstStyle>
          <a:p>
            <a:pPr lvl="0"/>
            <a:r>
              <a:rPr lang="ru-RU"/>
              <a:t>Название проекта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01D1227A-FB9E-4A1F-88CD-DA25EE63CD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12757" y="1341437"/>
            <a:ext cx="2080022" cy="4895851"/>
          </a:xfrm>
        </p:spPr>
        <p:txBody>
          <a:bodyPr>
            <a:noAutofit/>
          </a:bodyPr>
          <a:lstStyle>
            <a:lvl1pPr>
              <a:defRPr sz="900"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33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8616447" y="332656"/>
            <a:ext cx="276033" cy="29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84" y="335512"/>
            <a:ext cx="625058" cy="2691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AA77F-88FD-4B8F-A861-DB329C4D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7"/>
            <a:ext cx="6454080" cy="249299"/>
          </a:xfrm>
        </p:spPr>
        <p:txBody>
          <a:bodyPr anchor="t" anchorCtr="0"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5" name="Объект 17">
            <a:extLst>
              <a:ext uri="{FF2B5EF4-FFF2-40B4-BE49-F238E27FC236}">
                <a16:creationId xmlns:a16="http://schemas.microsoft.com/office/drawing/2014/main" id="{051070E0-E214-4213-823C-99FEA3DD69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222" y="1135204"/>
            <a:ext cx="1054298" cy="61549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</p:pic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3449323A-BBF2-4593-AE32-692AEFE73F19}"/>
              </a:ext>
            </a:extLst>
          </p:cNvPr>
          <p:cNvSpPr txBox="1">
            <a:spLocks/>
          </p:cNvSpPr>
          <p:nvPr userDrawn="1"/>
        </p:nvSpPr>
        <p:spPr>
          <a:xfrm>
            <a:off x="8622450" y="6404412"/>
            <a:ext cx="270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2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 algn="r"/>
            <a:fld id="{F4917CD9-3F87-4EA0-AF85-850212826B3E}" type="slidenum">
              <a:rPr lang="ru-RU" sz="900" smtClean="0"/>
              <a:pPr lvl="0" algn="r"/>
              <a:t>‹#›</a:t>
            </a:fld>
            <a:endParaRPr lang="ru-RU" sz="900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37A0EB2-9519-43CA-98F8-51F9EABBB3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221" y="1354138"/>
            <a:ext cx="8641229" cy="147989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2499467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8616447" y="332656"/>
            <a:ext cx="276033" cy="29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84" y="335512"/>
            <a:ext cx="625058" cy="26914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AA77F-88FD-4B8F-A861-DB329C4DE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7"/>
            <a:ext cx="6454080" cy="249299"/>
          </a:xfrm>
        </p:spPr>
        <p:txBody>
          <a:bodyPr anchor="t" anchorCtr="0">
            <a:spAutoFit/>
          </a:bodyPr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5" name="Объект 17">
            <a:extLst>
              <a:ext uri="{FF2B5EF4-FFF2-40B4-BE49-F238E27FC236}">
                <a16:creationId xmlns:a16="http://schemas.microsoft.com/office/drawing/2014/main" id="{051070E0-E214-4213-823C-99FEA3DD69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1222" y="1135204"/>
            <a:ext cx="1054298" cy="61549"/>
          </a:xfrm>
          <a:prstGeom prst="roundRect">
            <a:avLst>
              <a:gd name="adj" fmla="val 2934"/>
            </a:avLst>
          </a:prstGeom>
          <a:solidFill>
            <a:schemeClr val="bg2"/>
          </a:solidFill>
        </p:spPr>
      </p:pic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3449323A-BBF2-4593-AE32-692AEFE73F19}"/>
              </a:ext>
            </a:extLst>
          </p:cNvPr>
          <p:cNvSpPr txBox="1">
            <a:spLocks/>
          </p:cNvSpPr>
          <p:nvPr userDrawn="1"/>
        </p:nvSpPr>
        <p:spPr>
          <a:xfrm>
            <a:off x="8622450" y="6404412"/>
            <a:ext cx="270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2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 algn="r"/>
            <a:fld id="{F4917CD9-3F87-4EA0-AF85-850212826B3E}" type="slidenum">
              <a:rPr lang="ru-RU" sz="900" smtClean="0"/>
              <a:pPr lvl="0" algn="r"/>
              <a:t>‹#›</a:t>
            </a:fld>
            <a:endParaRPr lang="ru-RU" sz="900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B37A0EB2-9519-43CA-98F8-51F9EABBB3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222" y="1354381"/>
            <a:ext cx="4267201" cy="147989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58296C2C-D80B-4628-806E-F39B83C0CB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25579" y="1354382"/>
            <a:ext cx="4267200" cy="1479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ru-RU" sz="900" smtClean="0"/>
            </a:lvl1pPr>
            <a:lvl2pPr>
              <a:defRPr lang="ru-RU" sz="900" smtClean="0"/>
            </a:lvl2pPr>
            <a:lvl3pPr>
              <a:defRPr lang="ru-RU" sz="900" smtClean="0"/>
            </a:lvl3pPr>
            <a:lvl4pPr>
              <a:defRPr lang="ru-RU" sz="900" smtClean="0"/>
            </a:lvl4pPr>
            <a:lvl5pPr>
              <a:defRPr lang="ru-RU"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442058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8616447" y="332656"/>
            <a:ext cx="276033" cy="29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84" y="335512"/>
            <a:ext cx="625058" cy="269144"/>
          </a:xfrm>
          <a:prstGeom prst="rect">
            <a:avLst/>
          </a:prstGeom>
        </p:spPr>
      </p:pic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3449323A-BBF2-4593-AE32-692AEFE73F19}"/>
              </a:ext>
            </a:extLst>
          </p:cNvPr>
          <p:cNvSpPr txBox="1">
            <a:spLocks/>
          </p:cNvSpPr>
          <p:nvPr userDrawn="1"/>
        </p:nvSpPr>
        <p:spPr>
          <a:xfrm>
            <a:off x="8622450" y="6404412"/>
            <a:ext cx="270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2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 algn="r"/>
            <a:fld id="{F4917CD9-3F87-4EA0-AF85-850212826B3E}" type="slidenum">
              <a:rPr lang="ru-RU" sz="900" smtClean="0"/>
              <a:pPr lvl="0" algn="r"/>
              <a:t>‹#›</a:t>
            </a:fld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607827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8616447" y="332656"/>
            <a:ext cx="276033" cy="292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84" y="335512"/>
            <a:ext cx="625058" cy="269144"/>
          </a:xfrm>
          <a:prstGeom prst="rect">
            <a:avLst/>
          </a:prstGeom>
        </p:spPr>
      </p:pic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id="{3449323A-BBF2-4593-AE32-692AEFE73F19}"/>
              </a:ext>
            </a:extLst>
          </p:cNvPr>
          <p:cNvSpPr txBox="1">
            <a:spLocks/>
          </p:cNvSpPr>
          <p:nvPr userDrawn="1"/>
        </p:nvSpPr>
        <p:spPr>
          <a:xfrm>
            <a:off x="8622450" y="6404412"/>
            <a:ext cx="2700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defPPr>
              <a:defRPr lang="ru-RU"/>
            </a:defPPr>
            <a:lvl1pPr>
              <a:defRPr sz="12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  <a:lvl2pPr defTabSz="457200"/>
            <a:lvl3pPr defTabSz="457200"/>
            <a:lvl4pPr defTabSz="457200"/>
            <a:lvl5pPr defTabSz="457200"/>
            <a:lvl6pPr defTabSz="457200"/>
            <a:lvl7pPr defTabSz="457200"/>
            <a:lvl8pPr defTabSz="457200"/>
            <a:lvl9pPr defTabSz="457200"/>
          </a:lstStyle>
          <a:p>
            <a:pPr lvl="0" algn="r"/>
            <a:fld id="{F4917CD9-3F87-4EA0-AF85-850212826B3E}" type="slidenum">
              <a:rPr lang="ru-RU" sz="900" smtClean="0"/>
              <a:pPr lvl="0" algn="r"/>
              <a:t>‹#›</a:t>
            </a:fld>
            <a:endParaRPr lang="ru-RU" sz="9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B33316-79BF-4FAF-9C6A-E09288A88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7"/>
            <a:ext cx="6454080" cy="332399"/>
          </a:xfrm>
        </p:spPr>
        <p:txBody>
          <a:bodyPr>
            <a:noAutofit/>
          </a:bodyPr>
          <a:lstStyle>
            <a:lvl1pPr>
              <a:defRPr sz="2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7" name="Рисунок 2">
            <a:extLst>
              <a:ext uri="{FF2B5EF4-FFF2-40B4-BE49-F238E27FC236}">
                <a16:creationId xmlns:a16="http://schemas.microsoft.com/office/drawing/2014/main" id="{3A69168D-9836-43C2-991D-BAEAE303F540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251520" y="1772976"/>
            <a:ext cx="1080000" cy="1440000"/>
          </a:xfrm>
          <a:prstGeom prst="ellipse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ru-RU" sz="788" dirty="0"/>
            </a:lvl1pPr>
          </a:lstStyle>
          <a:p>
            <a:pPr lvl="0"/>
            <a:r>
              <a:rPr lang="ru-RU" dirty="0"/>
              <a:t>Изображение</a:t>
            </a:r>
          </a:p>
        </p:txBody>
      </p:sp>
      <p:sp>
        <p:nvSpPr>
          <p:cNvPr id="28" name="Рисунок 2">
            <a:extLst>
              <a:ext uri="{FF2B5EF4-FFF2-40B4-BE49-F238E27FC236}">
                <a16:creationId xmlns:a16="http://schemas.microsoft.com/office/drawing/2014/main" id="{28BCAF22-B308-44AB-96B0-A26D48DC3DB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844757" y="1772976"/>
            <a:ext cx="1080000" cy="1440000"/>
          </a:xfrm>
          <a:prstGeom prst="ellipse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ru-RU" sz="788" dirty="0"/>
            </a:lvl1pPr>
          </a:lstStyle>
          <a:p>
            <a:pPr lvl="0"/>
            <a:r>
              <a:rPr lang="ru-RU" dirty="0"/>
              <a:t>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26365994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Чист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нимок экрана, Цвет электрик, Графика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C683841-524D-FC00-BADC-C09ABF8C2D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t="23758" r="15415" b="22568"/>
          <a:stretch/>
        </p:blipFill>
        <p:spPr>
          <a:xfrm>
            <a:off x="5625117" y="2802252"/>
            <a:ext cx="1236252" cy="13108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B6369C-B08A-4440-BE93-411365AE3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58232" y="2799000"/>
            <a:ext cx="2926216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4664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18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427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50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648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489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30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193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146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410E2A-3C59-454D-9610-C6DCF8B42DA2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42E241-7648-8541-9439-936B80204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184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236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43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A40E7-57E5-44D9-8BD3-E74BAA195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7"/>
            <a:ext cx="6454080" cy="332399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E4E227D-E85B-4B52-9209-9CE5A47CEA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46347" y="6404411"/>
            <a:ext cx="2084896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</a:lstStyle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D64B34-B1A4-4CB9-948C-641B54CBF5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438400" y="6404411"/>
            <a:ext cx="4267200" cy="13849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Montserrat Medium" panose="00000600000000000000" pitchFamily="2" charset="-52"/>
              </a:defRPr>
            </a:lvl1pPr>
          </a:lstStyle>
          <a:p>
            <a:endParaRPr lang="ru-RU" dirty="0"/>
          </a:p>
        </p:txBody>
      </p:sp>
      <p:sp>
        <p:nvSpPr>
          <p:cNvPr id="31" name="Текст 30">
            <a:extLst>
              <a:ext uri="{FF2B5EF4-FFF2-40B4-BE49-F238E27FC236}">
                <a16:creationId xmlns:a16="http://schemas.microsoft.com/office/drawing/2014/main" id="{758C277D-A916-4A0B-A819-42C419C3A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520" y="1340769"/>
            <a:ext cx="6454080" cy="1726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4388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  <p:sldLayoutId id="2147483741" r:id="rId12"/>
    <p:sldLayoutId id="2147483742" r:id="rId13"/>
    <p:sldLayoutId id="2147483744" r:id="rId1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115000"/>
        </a:lnSpc>
        <a:spcBef>
          <a:spcPts val="225"/>
        </a:spcBef>
        <a:spcAft>
          <a:spcPts val="225"/>
        </a:spcAft>
        <a:buFont typeface="Arial" panose="020B0604020202020204" pitchFamily="34" charset="0"/>
        <a:buNone/>
        <a:defRPr sz="1050" kern="1200">
          <a:solidFill>
            <a:schemeClr val="tx1"/>
          </a:solidFill>
          <a:latin typeface="Montserrat Medium" panose="00000600000000000000" pitchFamily="2" charset="-52"/>
          <a:ea typeface="+mn-ea"/>
          <a:cs typeface="+mn-cs"/>
        </a:defRPr>
      </a:lvl1pPr>
      <a:lvl2pPr marL="0" indent="0" algn="l" defTabSz="685800" rtl="0" eaLnBrk="1" latinLnBrk="0" hangingPunct="1">
        <a:lnSpc>
          <a:spcPct val="115000"/>
        </a:lnSpc>
        <a:spcBef>
          <a:spcPts val="225"/>
        </a:spcBef>
        <a:spcAft>
          <a:spcPts val="225"/>
        </a:spcAft>
        <a:buFont typeface="Arial" panose="020B0604020202020204" pitchFamily="34" charset="0"/>
        <a:buNone/>
        <a:defRPr sz="1050" kern="1200">
          <a:solidFill>
            <a:schemeClr val="tx1"/>
          </a:solidFill>
          <a:latin typeface="Montserrat Medium" panose="00000600000000000000" pitchFamily="2" charset="-52"/>
          <a:ea typeface="+mn-ea"/>
          <a:cs typeface="+mn-cs"/>
        </a:defRPr>
      </a:lvl2pPr>
      <a:lvl3pPr marL="0" indent="0" algn="l" defTabSz="685800" rtl="0" eaLnBrk="1" latinLnBrk="0" hangingPunct="1">
        <a:lnSpc>
          <a:spcPct val="115000"/>
        </a:lnSpc>
        <a:spcBef>
          <a:spcPts val="225"/>
        </a:spcBef>
        <a:spcAft>
          <a:spcPts val="225"/>
        </a:spcAft>
        <a:buFont typeface="Arial" panose="020B0604020202020204" pitchFamily="34" charset="0"/>
        <a:buNone/>
        <a:defRPr sz="1050" kern="1200">
          <a:solidFill>
            <a:schemeClr val="tx1"/>
          </a:solidFill>
          <a:latin typeface="Montserrat Medium" panose="00000600000000000000" pitchFamily="2" charset="-52"/>
          <a:ea typeface="+mn-ea"/>
          <a:cs typeface="+mn-cs"/>
        </a:defRPr>
      </a:lvl3pPr>
      <a:lvl4pPr marL="0" indent="0" algn="l" defTabSz="685800" rtl="0" eaLnBrk="1" latinLnBrk="0" hangingPunct="1">
        <a:lnSpc>
          <a:spcPct val="115000"/>
        </a:lnSpc>
        <a:spcBef>
          <a:spcPts val="225"/>
        </a:spcBef>
        <a:spcAft>
          <a:spcPts val="225"/>
        </a:spcAft>
        <a:buFont typeface="Arial" panose="020B0604020202020204" pitchFamily="34" charset="0"/>
        <a:buNone/>
        <a:defRPr sz="1050" kern="1200">
          <a:solidFill>
            <a:schemeClr val="tx1"/>
          </a:solidFill>
          <a:latin typeface="Montserrat Medium" panose="00000600000000000000" pitchFamily="2" charset="-52"/>
          <a:ea typeface="+mn-ea"/>
          <a:cs typeface="+mn-cs"/>
        </a:defRPr>
      </a:lvl4pPr>
      <a:lvl5pPr marL="0" indent="0" algn="l" defTabSz="685800" rtl="0" eaLnBrk="1" latinLnBrk="0" hangingPunct="1">
        <a:lnSpc>
          <a:spcPct val="115000"/>
        </a:lnSpc>
        <a:spcBef>
          <a:spcPts val="225"/>
        </a:spcBef>
        <a:spcAft>
          <a:spcPts val="225"/>
        </a:spcAft>
        <a:buFont typeface="Arial" panose="020B0604020202020204" pitchFamily="34" charset="0"/>
        <a:buNone/>
        <a:defRPr sz="1050" kern="1200">
          <a:solidFill>
            <a:schemeClr val="tx1"/>
          </a:solidFill>
          <a:latin typeface="Montserrat Medium" panose="00000600000000000000" pitchFamily="2" charset="-52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0">
          <p15:clr>
            <a:srgbClr val="F26B43"/>
          </p15:clr>
        </p15:guide>
        <p15:guide id="2" orient="horz" pos="402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pos="5722">
          <p15:clr>
            <a:srgbClr val="F26B43"/>
          </p15:clr>
        </p15:guide>
        <p15:guide id="6" pos="5632">
          <p15:clr>
            <a:srgbClr val="F26B43"/>
          </p15:clr>
        </p15:guide>
        <p15:guide id="7" pos="1958">
          <p15:clr>
            <a:srgbClr val="F26B43"/>
          </p15:clr>
        </p15:guide>
        <p15:guide id="8" pos="2048">
          <p15:clr>
            <a:srgbClr val="F26B43"/>
          </p15:clr>
        </p15:guide>
        <p15:guide id="9" pos="3795">
          <p15:clr>
            <a:srgbClr val="F26B43"/>
          </p15:clr>
        </p15:guide>
        <p15:guide id="10" pos="3885">
          <p15:clr>
            <a:srgbClr val="F26B43"/>
          </p15:clr>
        </p15:guide>
        <p15:guide id="11" orient="horz" pos="754">
          <p15:clr>
            <a:srgbClr val="F26B43"/>
          </p15:clr>
        </p15:guide>
        <p15:guide id="12" orient="horz" pos="845">
          <p15:clr>
            <a:srgbClr val="F26B43"/>
          </p15:clr>
        </p15:guide>
        <p15:guide id="13" orient="horz" pos="1389">
          <p15:clr>
            <a:srgbClr val="F26B43"/>
          </p15:clr>
        </p15:guide>
        <p15:guide id="14" orient="horz" pos="1480">
          <p15:clr>
            <a:srgbClr val="F26B43"/>
          </p15:clr>
        </p15:guide>
        <p15:guide id="15" orient="horz" pos="3929">
          <p15:clr>
            <a:srgbClr val="F26B43"/>
          </p15:clr>
        </p15:guide>
        <p15:guide id="16" orient="horz" pos="3385">
          <p15:clr>
            <a:srgbClr val="F26B43"/>
          </p15:clr>
        </p15:guide>
        <p15:guide id="17" orient="horz" pos="3294">
          <p15:clr>
            <a:srgbClr val="F26B43"/>
          </p15:clr>
        </p15:guide>
        <p15:guide id="18" orient="horz" pos="2750">
          <p15:clr>
            <a:srgbClr val="F26B43"/>
          </p15:clr>
        </p15:guide>
        <p15:guide id="19" orient="horz" pos="2659">
          <p15:clr>
            <a:srgbClr val="F26B43"/>
          </p15:clr>
        </p15:guide>
        <p15:guide id="20" orient="horz" pos="2024">
          <p15:clr>
            <a:srgbClr val="F26B43"/>
          </p15:clr>
        </p15:guide>
        <p15:guide id="21" orient="horz" pos="211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3" Type="http://schemas.openxmlformats.org/officeDocument/2006/relationships/image" Target="../media/image12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svg"/><Relationship Id="rId4" Type="http://schemas.openxmlformats.org/officeDocument/2006/relationships/image" Target="../media/image15.pn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1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3" Type="http://schemas.openxmlformats.org/officeDocument/2006/relationships/image" Target="../media/image12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60.sv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10" Type="http://schemas.openxmlformats.org/officeDocument/2006/relationships/image" Target="../media/image54.svg"/><Relationship Id="rId19" Type="http://schemas.openxmlformats.org/officeDocument/2006/relationships/image" Target="../media/image63.png"/><Relationship Id="rId4" Type="http://schemas.openxmlformats.org/officeDocument/2006/relationships/image" Target="../media/image15.png"/><Relationship Id="rId9" Type="http://schemas.openxmlformats.org/officeDocument/2006/relationships/image" Target="../media/image53.png"/><Relationship Id="rId14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2.png"/><Relationship Id="rId9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12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15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DF2459-9469-2C61-2112-3956976AE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94412"/>
            <a:ext cx="5699342" cy="184056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657A6FD-7275-2507-FA8C-AADE02856F1C}"/>
              </a:ext>
            </a:extLst>
          </p:cNvPr>
          <p:cNvSpPr/>
          <p:nvPr/>
        </p:nvSpPr>
        <p:spPr>
          <a:xfrm>
            <a:off x="5771072" y="4094412"/>
            <a:ext cx="3372928" cy="1840561"/>
          </a:xfrm>
          <a:prstGeom prst="rect">
            <a:avLst/>
          </a:prstGeom>
          <a:solidFill>
            <a:srgbClr val="060D6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7EBD83-B7E6-ABF7-1DDB-7E3DA1F52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483" y="1636322"/>
            <a:ext cx="1228216" cy="1127266"/>
          </a:xfrm>
          <a:prstGeom prst="rect">
            <a:avLst/>
          </a:prstGeom>
        </p:spPr>
      </p:pic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BDFAA4DB-2743-46AA-0EDE-E921EEC2DD4E}"/>
              </a:ext>
            </a:extLst>
          </p:cNvPr>
          <p:cNvSpPr txBox="1">
            <a:spLocks/>
          </p:cNvSpPr>
          <p:nvPr/>
        </p:nvSpPr>
        <p:spPr>
          <a:xfrm>
            <a:off x="403727" y="1000999"/>
            <a:ext cx="5699342" cy="213616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spc="-11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13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/>
                <a:ea typeface="+mj-ea"/>
                <a:cs typeface="+mj-cs"/>
              </a:rPr>
              <a:t>Новая модель высшего образования: особенности перехода</a:t>
            </a:r>
            <a:endParaRPr kumimoji="0" lang="ru-RU" sz="2400" b="1" i="0" u="none" strike="noStrike" kern="1200" cap="none" spc="-11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/>
              <a:ea typeface="+mj-ea"/>
              <a:cs typeface="+mj-cs"/>
            </a:endParaRPr>
          </a:p>
        </p:txBody>
      </p:sp>
      <p:sp>
        <p:nvSpPr>
          <p:cNvPr id="12" name="Подзаголовок 1">
            <a:extLst>
              <a:ext uri="{FF2B5EF4-FFF2-40B4-BE49-F238E27FC236}">
                <a16:creationId xmlns:a16="http://schemas.microsoft.com/office/drawing/2014/main" id="{FD6395CC-3822-714B-5B95-A77CF3E501F0}"/>
              </a:ext>
            </a:extLst>
          </p:cNvPr>
          <p:cNvSpPr txBox="1">
            <a:spLocks/>
          </p:cNvSpPr>
          <p:nvPr/>
        </p:nvSpPr>
        <p:spPr>
          <a:xfrm>
            <a:off x="6247961" y="5014692"/>
            <a:ext cx="2419150" cy="651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Махно П.В.</a:t>
            </a:r>
          </a:p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Бондарев М.Г.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C05EC162-7A30-5E74-31CD-C00811D6CCE1}"/>
              </a:ext>
            </a:extLst>
          </p:cNvPr>
          <p:cNvSpPr txBox="1">
            <a:spLocks/>
          </p:cNvSpPr>
          <p:nvPr/>
        </p:nvSpPr>
        <p:spPr>
          <a:xfrm>
            <a:off x="5576248" y="6272760"/>
            <a:ext cx="3090863" cy="330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125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25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23.06.2026</a:t>
            </a:r>
          </a:p>
        </p:txBody>
      </p:sp>
    </p:spTree>
    <p:extLst>
      <p:ext uri="{BB962C8B-B14F-4D97-AF65-F5344CB8AC3E}">
        <p14:creationId xmlns:p14="http://schemas.microsoft.com/office/powerpoint/2010/main" val="105171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F0FCA2-EFCE-DFD1-1CE2-896E1C7A8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56B7619-5FAA-4543-9F7E-8A1E7553F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F460D022-2844-2A35-6171-5093A02E4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5807" y="946954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27" name="Заголовок 6">
            <a:extLst>
              <a:ext uri="{FF2B5EF4-FFF2-40B4-BE49-F238E27FC236}">
                <a16:creationId xmlns:a16="http://schemas.microsoft.com/office/drawing/2014/main" id="{F6716984-99A7-9C7F-91B8-5DF01CECFBF7}"/>
              </a:ext>
            </a:extLst>
          </p:cNvPr>
          <p:cNvSpPr txBox="1">
            <a:spLocks/>
          </p:cNvSpPr>
          <p:nvPr/>
        </p:nvSpPr>
        <p:spPr>
          <a:xfrm>
            <a:off x="376842" y="347883"/>
            <a:ext cx="5633519" cy="5682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ru-RU" sz="1600" b="1" dirty="0">
                <a:solidFill>
                  <a:srgbClr val="060D6A"/>
                </a:solidFill>
                <a:latin typeface="Aptos" panose="020B0004020202020204" pitchFamily="34" charset="0"/>
                <a:cs typeface="Arial"/>
              </a:rPr>
              <a:t>Модель реализации пилотного проекта в ЮФУ: </a:t>
            </a:r>
          </a:p>
          <a:p>
            <a:pPr defTabSz="685800">
              <a:defRPr/>
            </a:pPr>
            <a:r>
              <a:rPr lang="ru-RU" sz="1600" b="1" dirty="0">
                <a:solidFill>
                  <a:srgbClr val="060D6A"/>
                </a:solidFill>
                <a:latin typeface="Aptos" panose="020B0004020202020204" pitchFamily="34" charset="0"/>
                <a:cs typeface="Arial"/>
              </a:rPr>
              <a:t>специализированное высшее образование</a:t>
            </a:r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D4896C24-FBE8-7EF5-307A-A5C33EF62CA4}"/>
              </a:ext>
            </a:extLst>
          </p:cNvPr>
          <p:cNvSpPr txBox="1"/>
          <p:nvPr/>
        </p:nvSpPr>
        <p:spPr>
          <a:xfrm>
            <a:off x="533459" y="1594593"/>
            <a:ext cx="387329" cy="6976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4000" b="1" kern="0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kern="0" spc="113" dirty="0">
              <a:ln w="28575">
                <a:solidFill>
                  <a:srgbClr val="EE1E58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id="{AB8CBA30-FF80-4EC7-062A-CDA7454EFDA4}"/>
              </a:ext>
            </a:extLst>
          </p:cNvPr>
          <p:cNvSpPr/>
          <p:nvPr/>
        </p:nvSpPr>
        <p:spPr>
          <a:xfrm>
            <a:off x="1098931" y="1702029"/>
            <a:ext cx="2343219" cy="1884183"/>
          </a:xfrm>
          <a:prstGeom prst="roundRect">
            <a:avLst>
              <a:gd name="adj" fmla="val 4803"/>
            </a:avLst>
          </a:prstGeom>
          <a:noFill/>
          <a:ln>
            <a:solidFill>
              <a:srgbClr val="040D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ru-RU" sz="1350" dirty="0">
                <a:solidFill>
                  <a:prstClr val="white"/>
                </a:solidFill>
                <a:latin typeface="Aptos" panose="02110004020202020204"/>
              </a:rPr>
              <a:t>   </a:t>
            </a:r>
          </a:p>
        </p:txBody>
      </p:sp>
      <p:sp>
        <p:nvSpPr>
          <p:cNvPr id="35" name="Открывающая квадратная скобка 34">
            <a:extLst>
              <a:ext uri="{FF2B5EF4-FFF2-40B4-BE49-F238E27FC236}">
                <a16:creationId xmlns:a16="http://schemas.microsoft.com/office/drawing/2014/main" id="{CCCEB661-778D-30A7-912B-9789D0E30078}"/>
              </a:ext>
            </a:extLst>
          </p:cNvPr>
          <p:cNvSpPr/>
          <p:nvPr/>
        </p:nvSpPr>
        <p:spPr>
          <a:xfrm rot="5400000">
            <a:off x="4631122" y="-2201182"/>
            <a:ext cx="248921" cy="7448784"/>
          </a:xfrm>
          <a:prstGeom prst="leftBracket">
            <a:avLst/>
          </a:prstGeom>
          <a:ln w="19050">
            <a:solidFill>
              <a:srgbClr val="EE1E5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36FEFB-F9C2-F749-DA9E-5EBCDC3CFA62}"/>
              </a:ext>
            </a:extLst>
          </p:cNvPr>
          <p:cNvSpPr txBox="1"/>
          <p:nvPr/>
        </p:nvSpPr>
        <p:spPr>
          <a:xfrm>
            <a:off x="3273046" y="1127633"/>
            <a:ext cx="29434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100" b="1" dirty="0">
                <a:solidFill>
                  <a:srgbClr val="EE1E58"/>
                </a:solidFill>
                <a:latin typeface="Aptos" panose="02110004020202020204"/>
              </a:rPr>
              <a:t>Стратегический технологический проект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617B05-D622-CD2F-9DA2-B0890AFE32FC}"/>
              </a:ext>
            </a:extLst>
          </p:cNvPr>
          <p:cNvSpPr txBox="1"/>
          <p:nvPr/>
        </p:nvSpPr>
        <p:spPr>
          <a:xfrm>
            <a:off x="1284948" y="1565354"/>
            <a:ext cx="198809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40D6A"/>
                </a:solidFill>
              </a:rPr>
              <a:t>1.1 Адресная подготовка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F7FC948-B588-9D49-4CC0-350E75C50CCA}"/>
              </a:ext>
            </a:extLst>
          </p:cNvPr>
          <p:cNvSpPr txBox="1"/>
          <p:nvPr/>
        </p:nvSpPr>
        <p:spPr>
          <a:xfrm>
            <a:off x="1284948" y="1853985"/>
            <a:ext cx="2056775" cy="1654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858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ru-RU" altLang="ru-RU" sz="1000" dirty="0">
                <a:latin typeface="Aptos" panose="020B0004020202020204" pitchFamily="34" charset="0"/>
              </a:rPr>
              <a:t>«ИИ в науках о материалах»</a:t>
            </a:r>
            <a:r>
              <a:rPr lang="en-US" altLang="ru-RU" sz="1000" dirty="0">
                <a:latin typeface="Aptos" panose="020B0004020202020204" pitchFamily="34" charset="0"/>
              </a:rPr>
              <a:t> </a:t>
            </a:r>
            <a:r>
              <a:rPr lang="ru-RU" altLang="ru-RU" sz="1000" dirty="0">
                <a:latin typeface="Aptos" panose="020B0004020202020204" pitchFamily="34" charset="0"/>
              </a:rPr>
              <a:t>«</a:t>
            </a:r>
            <a:r>
              <a:rPr lang="en-US" altLang="ru-RU" sz="1000" dirty="0">
                <a:latin typeface="Aptos" panose="020B0004020202020204" pitchFamily="34" charset="0"/>
              </a:rPr>
              <a:t>Nanoscale structure of materials</a:t>
            </a:r>
            <a:r>
              <a:rPr lang="ru-RU" altLang="ru-RU" sz="1000" dirty="0">
                <a:latin typeface="Aptos" panose="020B0004020202020204" pitchFamily="34" charset="0"/>
              </a:rPr>
              <a:t>»</a:t>
            </a:r>
            <a:r>
              <a:rPr lang="en-US" altLang="ru-RU" sz="1000" dirty="0">
                <a:latin typeface="Aptos" panose="020B0004020202020204" pitchFamily="34" charset="0"/>
              </a:rPr>
              <a:t> |</a:t>
            </a:r>
            <a:r>
              <a:rPr lang="ru-RU" altLang="ru-RU" sz="1000" dirty="0">
                <a:latin typeface="Aptos" panose="020B0004020202020204" pitchFamily="34" charset="0"/>
              </a:rPr>
              <a:t> </a:t>
            </a:r>
            <a:r>
              <a:rPr lang="ru-RU" altLang="ru-RU" sz="1050" b="1" dirty="0">
                <a:solidFill>
                  <a:srgbClr val="080C6B"/>
                </a:solidFill>
                <a:latin typeface="Aptos" panose="020B0004020202020204" pitchFamily="34" charset="0"/>
              </a:rPr>
              <a:t>&lt;10 </a:t>
            </a:r>
            <a:r>
              <a:rPr lang="ru-RU" altLang="ru-RU" sz="1050" dirty="0">
                <a:solidFill>
                  <a:srgbClr val="080C6B"/>
                </a:solidFill>
                <a:latin typeface="Aptos" panose="020B0004020202020204" pitchFamily="34" charset="0"/>
              </a:rPr>
              <a:t>чел.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500" dirty="0">
              <a:latin typeface="Aptos" panose="020B00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Воспроизводство исследовательского коллектива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500" dirty="0">
              <a:latin typeface="Aptos" panose="020B00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b="1" dirty="0">
                <a:solidFill>
                  <a:srgbClr val="080C6B"/>
                </a:solidFill>
                <a:latin typeface="Aptos" panose="020B0004020202020204" pitchFamily="34" charset="0"/>
              </a:rPr>
              <a:t>«</a:t>
            </a:r>
            <a:r>
              <a:rPr lang="ru-RU" altLang="ru-RU" sz="1000" b="1" dirty="0" err="1">
                <a:solidFill>
                  <a:srgbClr val="080C6B"/>
                </a:solidFill>
                <a:latin typeface="Aptos" panose="020B0004020202020204" pitchFamily="34" charset="0"/>
              </a:rPr>
              <a:t>Фасттрек</a:t>
            </a:r>
            <a:r>
              <a:rPr lang="ru-RU" altLang="ru-RU" sz="1000" b="1" dirty="0">
                <a:solidFill>
                  <a:srgbClr val="080C6B"/>
                </a:solidFill>
                <a:latin typeface="Aptos" panose="020B0004020202020204" pitchFamily="34" charset="0"/>
              </a:rPr>
              <a:t>» </a:t>
            </a:r>
            <a:r>
              <a:rPr lang="ru-RU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по подготовке исследователей: </a:t>
            </a:r>
            <a:endParaRPr lang="en-US" altLang="ru-RU" sz="1000" dirty="0">
              <a:solidFill>
                <a:srgbClr val="080C6B"/>
              </a:solidFill>
              <a:latin typeface="Aptos" panose="020B00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50" b="1" dirty="0">
                <a:solidFill>
                  <a:srgbClr val="080C6B"/>
                </a:solidFill>
              </a:rPr>
              <a:t>СпВО 1 год + </a:t>
            </a:r>
            <a:r>
              <a:rPr lang="ru-RU" sz="1050" b="1" dirty="0">
                <a:solidFill>
                  <a:srgbClr val="080C6B"/>
                </a:solidFill>
              </a:rPr>
              <a:t>Аспирантура </a:t>
            </a:r>
            <a:r>
              <a:rPr lang="en-US" sz="1050" b="1" dirty="0">
                <a:solidFill>
                  <a:srgbClr val="080C6B"/>
                </a:solidFill>
              </a:rPr>
              <a:t>      </a:t>
            </a:r>
            <a:r>
              <a:rPr lang="ru-RU" sz="1050" b="1" dirty="0">
                <a:solidFill>
                  <a:srgbClr val="080C6B"/>
                </a:solidFill>
              </a:rPr>
              <a:t>в НИЛ</a:t>
            </a:r>
            <a:r>
              <a:rPr lang="en-US" sz="1050" b="1" dirty="0">
                <a:solidFill>
                  <a:srgbClr val="080C6B"/>
                </a:solidFill>
              </a:rPr>
              <a:t> </a:t>
            </a:r>
            <a:r>
              <a:rPr lang="ru-RU" sz="1050" b="1" dirty="0">
                <a:solidFill>
                  <a:srgbClr val="080C6B"/>
                </a:solidFill>
              </a:rPr>
              <a:t>3 года</a:t>
            </a:r>
          </a:p>
        </p:txBody>
      </p:sp>
      <p:sp>
        <p:nvSpPr>
          <p:cNvPr id="54" name="Скругленный прямоугольник 53">
            <a:extLst>
              <a:ext uri="{FF2B5EF4-FFF2-40B4-BE49-F238E27FC236}">
                <a16:creationId xmlns:a16="http://schemas.microsoft.com/office/drawing/2014/main" id="{0CB6DBD8-D791-6516-4B28-314F0593E41E}"/>
              </a:ext>
            </a:extLst>
          </p:cNvPr>
          <p:cNvSpPr/>
          <p:nvPr/>
        </p:nvSpPr>
        <p:spPr>
          <a:xfrm>
            <a:off x="3567149" y="1707811"/>
            <a:ext cx="2340751" cy="1878402"/>
          </a:xfrm>
          <a:prstGeom prst="roundRect">
            <a:avLst>
              <a:gd name="adj" fmla="val 4803"/>
            </a:avLst>
          </a:prstGeom>
          <a:noFill/>
          <a:ln>
            <a:solidFill>
              <a:srgbClr val="040D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C79AC30-92D0-0D23-A6FA-33A7CABF933A}"/>
              </a:ext>
            </a:extLst>
          </p:cNvPr>
          <p:cNvSpPr txBox="1"/>
          <p:nvPr/>
        </p:nvSpPr>
        <p:spPr>
          <a:xfrm>
            <a:off x="3857114" y="1575673"/>
            <a:ext cx="165195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40D6A"/>
                </a:solidFill>
              </a:rPr>
              <a:t>1.</a:t>
            </a:r>
            <a:r>
              <a:rPr lang="en-US" sz="1200" b="1" dirty="0">
                <a:solidFill>
                  <a:srgbClr val="040D6A"/>
                </a:solidFill>
              </a:rPr>
              <a:t>2</a:t>
            </a:r>
            <a:r>
              <a:rPr lang="ru-RU" sz="1200" b="1" dirty="0">
                <a:solidFill>
                  <a:srgbClr val="040D6A"/>
                </a:solidFill>
              </a:rPr>
              <a:t> Мета-программа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BB4A27C-A680-FDCE-5677-F39B768DB69D}"/>
              </a:ext>
            </a:extLst>
          </p:cNvPr>
          <p:cNvSpPr txBox="1"/>
          <p:nvPr/>
        </p:nvSpPr>
        <p:spPr>
          <a:xfrm>
            <a:off x="3738717" y="1830870"/>
            <a:ext cx="2037832" cy="1638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858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ru-RU" altLang="ru-RU" sz="1000" dirty="0">
                <a:latin typeface="Aptos" panose="020B0004020202020204" pitchFamily="34" charset="0"/>
              </a:rPr>
              <a:t>«</a:t>
            </a:r>
            <a:r>
              <a:rPr lang="ru-RU" altLang="ru-RU" sz="1000" dirty="0" err="1">
                <a:latin typeface="Aptos" panose="020B0004020202020204" pitchFamily="34" charset="0"/>
              </a:rPr>
              <a:t>Нейротех</a:t>
            </a:r>
            <a:r>
              <a:rPr lang="ru-RU" altLang="ru-RU" sz="1000" dirty="0">
                <a:latin typeface="Aptos" panose="020B0004020202020204" pitchFamily="34" charset="0"/>
              </a:rPr>
              <a:t> + </a:t>
            </a:r>
            <a:r>
              <a:rPr lang="ru-RU" altLang="ru-RU" sz="1000" dirty="0" err="1">
                <a:latin typeface="Aptos" panose="020B0004020202020204" pitchFamily="34" charset="0"/>
              </a:rPr>
              <a:t>биогибридные</a:t>
            </a:r>
            <a:r>
              <a:rPr lang="ru-RU" altLang="ru-RU" sz="1000" dirty="0">
                <a:latin typeface="Aptos" panose="020B0004020202020204" pitchFamily="34" charset="0"/>
              </a:rPr>
              <a:t> системы» </a:t>
            </a:r>
            <a:r>
              <a:rPr lang="en-US" altLang="ru-RU" sz="1000" dirty="0">
                <a:latin typeface="Aptos" panose="020B0004020202020204" pitchFamily="34" charset="0"/>
              </a:rPr>
              <a:t> |</a:t>
            </a:r>
            <a:r>
              <a:rPr lang="ru-RU" altLang="ru-RU" sz="1000" dirty="0">
                <a:latin typeface="Aptos" panose="020B0004020202020204" pitchFamily="34" charset="0"/>
              </a:rPr>
              <a:t> </a:t>
            </a:r>
            <a:r>
              <a:rPr lang="ru-RU" altLang="ru-RU" sz="1050" b="1" dirty="0">
                <a:solidFill>
                  <a:srgbClr val="080C6B"/>
                </a:solidFill>
                <a:latin typeface="Aptos" panose="020B0004020202020204" pitchFamily="34" charset="0"/>
              </a:rPr>
              <a:t>25 </a:t>
            </a:r>
            <a:r>
              <a:rPr lang="ru-RU" altLang="ru-RU" sz="1050" dirty="0">
                <a:solidFill>
                  <a:srgbClr val="080C6B"/>
                </a:solidFill>
                <a:latin typeface="Aptos" panose="020B0004020202020204" pitchFamily="34" charset="0"/>
              </a:rPr>
              <a:t>чел.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500" dirty="0">
              <a:latin typeface="Aptos" panose="020B00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Междисциплинарная сборка, задаёт тип мышления - способность работать на стыке</a:t>
            </a:r>
            <a:endParaRPr lang="en-US" altLang="ru-RU" sz="1000" dirty="0">
              <a:solidFill>
                <a:srgbClr val="080C6B"/>
              </a:solidFill>
              <a:latin typeface="Aptos" panose="020B00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500" dirty="0">
              <a:latin typeface="Aptos" panose="020B0004020202020204" pitchFamily="34" charset="0"/>
            </a:endParaRPr>
          </a:p>
          <a:p>
            <a:pPr lvl="0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>
                <a:solidFill>
                  <a:srgbClr val="080C6B"/>
                </a:solidFill>
              </a:rPr>
              <a:t>СпВО </a:t>
            </a:r>
            <a:r>
              <a:rPr lang="ru-RU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как «добор» проф.                и исследовательских компетенций </a:t>
            </a:r>
            <a:r>
              <a:rPr lang="en-US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| </a:t>
            </a:r>
            <a:r>
              <a:rPr lang="ru-RU" altLang="ru-RU" sz="1000" b="1" dirty="0">
                <a:solidFill>
                  <a:srgbClr val="080C6B"/>
                </a:solidFill>
                <a:latin typeface="Aptos" panose="020B0004020202020204" pitchFamily="34" charset="0"/>
              </a:rPr>
              <a:t>объект, метод, протокол</a:t>
            </a:r>
            <a:r>
              <a:rPr lang="en-US" altLang="ru-RU" sz="1000" b="1" dirty="0">
                <a:solidFill>
                  <a:srgbClr val="080C6B"/>
                </a:solidFill>
                <a:latin typeface="Aptos" panose="020B0004020202020204" pitchFamily="34" charset="0"/>
              </a:rPr>
              <a:t> </a:t>
            </a:r>
            <a:r>
              <a:rPr lang="en-US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| </a:t>
            </a:r>
            <a:r>
              <a:rPr lang="ru-RU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под большую задачу </a:t>
            </a:r>
          </a:p>
        </p:txBody>
      </p:sp>
      <p:sp>
        <p:nvSpPr>
          <p:cNvPr id="70" name="Скругленный прямоугольник 69">
            <a:extLst>
              <a:ext uri="{FF2B5EF4-FFF2-40B4-BE49-F238E27FC236}">
                <a16:creationId xmlns:a16="http://schemas.microsoft.com/office/drawing/2014/main" id="{5930D13B-6EEE-EE1E-DA54-DB70784AB556}"/>
              </a:ext>
            </a:extLst>
          </p:cNvPr>
          <p:cNvSpPr/>
          <p:nvPr/>
        </p:nvSpPr>
        <p:spPr>
          <a:xfrm>
            <a:off x="6018455" y="1707810"/>
            <a:ext cx="2340751" cy="1878402"/>
          </a:xfrm>
          <a:prstGeom prst="roundRect">
            <a:avLst>
              <a:gd name="adj" fmla="val 4803"/>
            </a:avLst>
          </a:prstGeom>
          <a:noFill/>
          <a:ln>
            <a:solidFill>
              <a:srgbClr val="040D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DAB7E2B-8038-F24D-C246-E66612B56AEC}"/>
              </a:ext>
            </a:extLst>
          </p:cNvPr>
          <p:cNvSpPr txBox="1"/>
          <p:nvPr/>
        </p:nvSpPr>
        <p:spPr>
          <a:xfrm>
            <a:off x="6204467" y="1578160"/>
            <a:ext cx="196872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40D6A"/>
                </a:solidFill>
              </a:rPr>
              <a:t>1.</a:t>
            </a:r>
            <a:r>
              <a:rPr lang="en-US" sz="1200" b="1" dirty="0">
                <a:solidFill>
                  <a:srgbClr val="040D6A"/>
                </a:solidFill>
              </a:rPr>
              <a:t>3</a:t>
            </a:r>
            <a:r>
              <a:rPr lang="ru-RU" sz="1200" b="1" dirty="0">
                <a:solidFill>
                  <a:srgbClr val="040D6A"/>
                </a:solidFill>
              </a:rPr>
              <a:t> Массовая программа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A1B7146-8DEC-4064-E9E2-06E37493B97A}"/>
              </a:ext>
            </a:extLst>
          </p:cNvPr>
          <p:cNvSpPr txBox="1"/>
          <p:nvPr/>
        </p:nvSpPr>
        <p:spPr>
          <a:xfrm>
            <a:off x="6243087" y="1838968"/>
            <a:ext cx="2037832" cy="1638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85800" eaLnBrk="0" fontAlgn="base" hangingPunct="0">
              <a:spcBef>
                <a:spcPct val="0"/>
              </a:spcBef>
              <a:spcAft>
                <a:spcPct val="0"/>
              </a:spcAft>
              <a:buFont typeface="Courier New" panose="02070309020205020404" pitchFamily="49" charset="0"/>
              <a:buChar char="o"/>
            </a:pPr>
            <a:r>
              <a:rPr lang="ru-RU" altLang="ru-RU" sz="1000" dirty="0">
                <a:latin typeface="Aptos" panose="020B0004020202020204" pitchFamily="34" charset="0"/>
              </a:rPr>
              <a:t>«Инженерия почв» </a:t>
            </a:r>
            <a:r>
              <a:rPr lang="en-US" altLang="ru-RU" sz="1000" dirty="0">
                <a:latin typeface="Aptos" panose="020B0004020202020204" pitchFamily="34" charset="0"/>
              </a:rPr>
              <a:t> |</a:t>
            </a:r>
            <a:r>
              <a:rPr lang="ru-RU" altLang="ru-RU" sz="1000" dirty="0">
                <a:latin typeface="Aptos" panose="020B0004020202020204" pitchFamily="34" charset="0"/>
              </a:rPr>
              <a:t>                 </a:t>
            </a:r>
            <a:r>
              <a:rPr lang="ru-RU" altLang="ru-RU" sz="1050" b="1" dirty="0">
                <a:solidFill>
                  <a:srgbClr val="080C6B"/>
                </a:solidFill>
                <a:latin typeface="Aptos" panose="020B0004020202020204" pitchFamily="34" charset="0"/>
              </a:rPr>
              <a:t>25 + 25 </a:t>
            </a:r>
            <a:r>
              <a:rPr lang="ru-RU" altLang="ru-RU" sz="1050" dirty="0">
                <a:solidFill>
                  <a:srgbClr val="080C6B"/>
                </a:solidFill>
                <a:latin typeface="Aptos" panose="020B0004020202020204" pitchFamily="34" charset="0"/>
              </a:rPr>
              <a:t>чел.</a:t>
            </a: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500" dirty="0">
              <a:latin typeface="Aptos" panose="020B00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Создание профессионального сообщества вокруг ещё не существующей технологии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500" dirty="0">
              <a:latin typeface="Aptos" panose="020B0004020202020204" pitchFamily="34" charset="0"/>
            </a:endParaRPr>
          </a:p>
          <a:p>
            <a:pPr lvl="0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000" b="1" dirty="0">
                <a:solidFill>
                  <a:srgbClr val="080C6B"/>
                </a:solidFill>
              </a:rPr>
              <a:t>СпВО </a:t>
            </a:r>
            <a:r>
              <a:rPr lang="ru-RU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как воспроизводство и развитие СРТ </a:t>
            </a:r>
            <a:r>
              <a:rPr lang="en-US" altLang="ru-RU" sz="1000" dirty="0">
                <a:solidFill>
                  <a:srgbClr val="080C6B"/>
                </a:solidFill>
                <a:latin typeface="Aptos" panose="020B0004020202020204" pitchFamily="34" charset="0"/>
              </a:rPr>
              <a:t>| </a:t>
            </a:r>
            <a:r>
              <a:rPr lang="ru-RU" altLang="ru-RU" sz="1000" b="1" dirty="0">
                <a:solidFill>
                  <a:srgbClr val="080C6B"/>
                </a:solidFill>
                <a:latin typeface="Aptos" panose="020B0004020202020204" pitchFamily="34" charset="0"/>
              </a:rPr>
              <a:t>«носители»  технологии, которая только формируется</a:t>
            </a:r>
            <a:endParaRPr lang="ru-RU" altLang="ru-RU" sz="1000" dirty="0">
              <a:solidFill>
                <a:srgbClr val="080C6B"/>
              </a:solidFill>
              <a:latin typeface="Aptos" panose="020B0004020202020204" pitchFamily="34" charset="0"/>
            </a:endParaRPr>
          </a:p>
        </p:txBody>
      </p:sp>
      <p:sp>
        <p:nvSpPr>
          <p:cNvPr id="86" name="object 7">
            <a:extLst>
              <a:ext uri="{FF2B5EF4-FFF2-40B4-BE49-F238E27FC236}">
                <a16:creationId xmlns:a16="http://schemas.microsoft.com/office/drawing/2014/main" id="{8804D17C-1C6D-5B89-717F-6F6BF521F39F}"/>
              </a:ext>
            </a:extLst>
          </p:cNvPr>
          <p:cNvSpPr txBox="1"/>
          <p:nvPr/>
        </p:nvSpPr>
        <p:spPr>
          <a:xfrm>
            <a:off x="596575" y="3752942"/>
            <a:ext cx="387329" cy="6976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4000" b="1" kern="0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kern="0" spc="113" dirty="0">
              <a:ln w="28575">
                <a:solidFill>
                  <a:srgbClr val="EE1E58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Скругленный прямоугольник 101">
            <a:extLst>
              <a:ext uri="{FF2B5EF4-FFF2-40B4-BE49-F238E27FC236}">
                <a16:creationId xmlns:a16="http://schemas.microsoft.com/office/drawing/2014/main" id="{AA0B3CB9-ABC2-A662-073A-547D0E0B7A15}"/>
              </a:ext>
            </a:extLst>
          </p:cNvPr>
          <p:cNvSpPr/>
          <p:nvPr/>
        </p:nvSpPr>
        <p:spPr>
          <a:xfrm>
            <a:off x="1438529" y="4125672"/>
            <a:ext cx="5256527" cy="248921"/>
          </a:xfrm>
          <a:prstGeom prst="roundRect">
            <a:avLst/>
          </a:prstGeom>
          <a:solidFill>
            <a:srgbClr val="080C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080C6B"/>
              </a:solidFill>
              <a:latin typeface="Aptos" panose="02110004020202020204"/>
            </a:endParaRPr>
          </a:p>
        </p:txBody>
      </p:sp>
      <p:sp>
        <p:nvSpPr>
          <p:cNvPr id="103" name="Скругленный прямоугольник 102">
            <a:extLst>
              <a:ext uri="{FF2B5EF4-FFF2-40B4-BE49-F238E27FC236}">
                <a16:creationId xmlns:a16="http://schemas.microsoft.com/office/drawing/2014/main" id="{C312EE64-96E1-5894-00CD-8D7F4BE89503}"/>
              </a:ext>
            </a:extLst>
          </p:cNvPr>
          <p:cNvSpPr/>
          <p:nvPr/>
        </p:nvSpPr>
        <p:spPr>
          <a:xfrm>
            <a:off x="1438529" y="4581116"/>
            <a:ext cx="5256525" cy="352122"/>
          </a:xfrm>
          <a:prstGeom prst="roundRect">
            <a:avLst/>
          </a:prstGeom>
          <a:noFill/>
          <a:ln>
            <a:solidFill>
              <a:srgbClr val="040D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30118A6-9546-6CAB-B617-C888D3A444DE}"/>
              </a:ext>
            </a:extLst>
          </p:cNvPr>
          <p:cNvSpPr txBox="1"/>
          <p:nvPr/>
        </p:nvSpPr>
        <p:spPr>
          <a:xfrm>
            <a:off x="2468382" y="4630219"/>
            <a:ext cx="297389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050" b="1" dirty="0">
                <a:solidFill>
                  <a:srgbClr val="080C6B"/>
                </a:solidFill>
                <a:latin typeface="Aptos" panose="02110004020202020204"/>
              </a:rPr>
              <a:t>Образовательная программа на основе </a:t>
            </a:r>
            <a:r>
              <a:rPr lang="en-US" sz="1050" b="1" dirty="0">
                <a:solidFill>
                  <a:srgbClr val="080C6B"/>
                </a:solidFill>
                <a:latin typeface="Aptos" panose="02110004020202020204"/>
              </a:rPr>
              <a:t>RBL</a:t>
            </a:r>
            <a:endParaRPr lang="ru-RU" sz="1050" b="1" dirty="0">
              <a:solidFill>
                <a:srgbClr val="080C6B"/>
              </a:solidFill>
              <a:latin typeface="Aptos" panose="02110004020202020204"/>
            </a:endParaRPr>
          </a:p>
        </p:txBody>
      </p:sp>
      <p:sp>
        <p:nvSpPr>
          <p:cNvPr id="105" name="Скругленный прямоугольник 104">
            <a:extLst>
              <a:ext uri="{FF2B5EF4-FFF2-40B4-BE49-F238E27FC236}">
                <a16:creationId xmlns:a16="http://schemas.microsoft.com/office/drawing/2014/main" id="{58E633C1-CFEA-2839-1CDE-A708E8913F88}"/>
              </a:ext>
            </a:extLst>
          </p:cNvPr>
          <p:cNvSpPr/>
          <p:nvPr/>
        </p:nvSpPr>
        <p:spPr>
          <a:xfrm>
            <a:off x="1438530" y="3852866"/>
            <a:ext cx="5256526" cy="248921"/>
          </a:xfrm>
          <a:prstGeom prst="roundRect">
            <a:avLst/>
          </a:prstGeom>
          <a:solidFill>
            <a:srgbClr val="EE1E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12F605FF-CCDE-1624-B0CC-4F2526FB8872}"/>
              </a:ext>
            </a:extLst>
          </p:cNvPr>
          <p:cNvSpPr txBox="1"/>
          <p:nvPr/>
        </p:nvSpPr>
        <p:spPr>
          <a:xfrm>
            <a:off x="1616958" y="4115341"/>
            <a:ext cx="50097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000" b="1" dirty="0">
                <a:solidFill>
                  <a:prstClr val="white"/>
                </a:solidFill>
                <a:latin typeface="Aptos" panose="02110004020202020204"/>
              </a:rPr>
              <a:t>Профессиональная деятельность в НИЛ / НИИ / Академическом институте РАН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979CEDA-2962-BDA3-08C4-F42F463326B5}"/>
              </a:ext>
            </a:extLst>
          </p:cNvPr>
          <p:cNvSpPr txBox="1"/>
          <p:nvPr/>
        </p:nvSpPr>
        <p:spPr>
          <a:xfrm>
            <a:off x="1616958" y="3858959"/>
            <a:ext cx="399019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000" b="1" dirty="0">
                <a:solidFill>
                  <a:prstClr val="white"/>
                </a:solidFill>
                <a:latin typeface="Aptos" panose="02110004020202020204"/>
              </a:rPr>
              <a:t>Профессиональная деятельность в </a:t>
            </a:r>
            <a:r>
              <a:rPr lang="en-US" sz="1000" b="1" dirty="0">
                <a:solidFill>
                  <a:prstClr val="white"/>
                </a:solidFill>
                <a:latin typeface="Aptos" panose="02110004020202020204"/>
              </a:rPr>
              <a:t>R&amp;D-</a:t>
            </a:r>
            <a:r>
              <a:rPr lang="ru-RU" sz="1000" b="1" dirty="0">
                <a:solidFill>
                  <a:prstClr val="white"/>
                </a:solidFill>
                <a:latin typeface="Aptos" panose="02110004020202020204"/>
              </a:rPr>
              <a:t>отделе компании / ГК </a:t>
            </a:r>
          </a:p>
        </p:txBody>
      </p:sp>
      <p:cxnSp>
        <p:nvCxnSpPr>
          <p:cNvPr id="108" name="Соединительная линия уступом 107">
            <a:extLst>
              <a:ext uri="{FF2B5EF4-FFF2-40B4-BE49-F238E27FC236}">
                <a16:creationId xmlns:a16="http://schemas.microsoft.com/office/drawing/2014/main" id="{647DB957-C0F1-027F-4A7C-EF39CD86C4AD}"/>
              </a:ext>
            </a:extLst>
          </p:cNvPr>
          <p:cNvCxnSpPr>
            <a:cxnSpLocks/>
          </p:cNvCxnSpPr>
          <p:nvPr/>
        </p:nvCxnSpPr>
        <p:spPr>
          <a:xfrm rot="10800000">
            <a:off x="1429903" y="4250133"/>
            <a:ext cx="12700" cy="507044"/>
          </a:xfrm>
          <a:prstGeom prst="bentConnector3">
            <a:avLst>
              <a:gd name="adj1" fmla="val 1800000"/>
            </a:avLst>
          </a:prstGeom>
          <a:ln>
            <a:solidFill>
              <a:srgbClr val="040D6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>
            <a:extLst>
              <a:ext uri="{FF2B5EF4-FFF2-40B4-BE49-F238E27FC236}">
                <a16:creationId xmlns:a16="http://schemas.microsoft.com/office/drawing/2014/main" id="{C0D10F65-2F7D-D0B9-3870-265ADD416075}"/>
              </a:ext>
            </a:extLst>
          </p:cNvPr>
          <p:cNvCxnSpPr/>
          <p:nvPr/>
        </p:nvCxnSpPr>
        <p:spPr>
          <a:xfrm flipV="1">
            <a:off x="2413354" y="4374593"/>
            <a:ext cx="0" cy="181046"/>
          </a:xfrm>
          <a:prstGeom prst="straightConnector1">
            <a:avLst/>
          </a:prstGeom>
          <a:ln>
            <a:solidFill>
              <a:srgbClr val="040D6A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4B669B65-641F-8FDE-14B5-B9F277F6C34B}"/>
              </a:ext>
            </a:extLst>
          </p:cNvPr>
          <p:cNvCxnSpPr>
            <a:cxnSpLocks/>
            <a:stCxn id="103" idx="0"/>
            <a:endCxn id="102" idx="2"/>
          </p:cNvCxnSpPr>
          <p:nvPr/>
        </p:nvCxnSpPr>
        <p:spPr>
          <a:xfrm flipV="1">
            <a:off x="4066792" y="4374593"/>
            <a:ext cx="1" cy="206523"/>
          </a:xfrm>
          <a:prstGeom prst="straightConnector1">
            <a:avLst/>
          </a:prstGeom>
          <a:ln>
            <a:solidFill>
              <a:srgbClr val="040D6A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>
            <a:extLst>
              <a:ext uri="{FF2B5EF4-FFF2-40B4-BE49-F238E27FC236}">
                <a16:creationId xmlns:a16="http://schemas.microsoft.com/office/drawing/2014/main" id="{8F9A17FD-3BAA-AE31-A7F9-6479352D0E2B}"/>
              </a:ext>
            </a:extLst>
          </p:cNvPr>
          <p:cNvCxnSpPr>
            <a:cxnSpLocks/>
          </p:cNvCxnSpPr>
          <p:nvPr/>
        </p:nvCxnSpPr>
        <p:spPr>
          <a:xfrm flipV="1">
            <a:off x="5779590" y="4383789"/>
            <a:ext cx="0" cy="181045"/>
          </a:xfrm>
          <a:prstGeom prst="straightConnector1">
            <a:avLst/>
          </a:prstGeom>
          <a:ln>
            <a:solidFill>
              <a:srgbClr val="040D6A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0" name="TextBox 149">
            <a:extLst>
              <a:ext uri="{FF2B5EF4-FFF2-40B4-BE49-F238E27FC236}">
                <a16:creationId xmlns:a16="http://schemas.microsoft.com/office/drawing/2014/main" id="{234D9752-A6E4-D7A8-C96E-48651E1332E3}"/>
              </a:ext>
            </a:extLst>
          </p:cNvPr>
          <p:cNvSpPr txBox="1"/>
          <p:nvPr/>
        </p:nvSpPr>
        <p:spPr>
          <a:xfrm rot="16200000">
            <a:off x="7785639" y="2665491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900" b="1" dirty="0">
                <a:solidFill>
                  <a:srgbClr val="EE1E57"/>
                </a:solidFill>
                <a:latin typeface="Aptos" panose="02110004020202020204"/>
              </a:rPr>
              <a:t>Исследовательский трек:</a:t>
            </a:r>
          </a:p>
          <a:p>
            <a:pPr defTabSz="685800"/>
            <a:r>
              <a:rPr lang="ru-RU" sz="900" b="1" dirty="0">
                <a:solidFill>
                  <a:srgbClr val="EE1E57"/>
                </a:solidFill>
                <a:latin typeface="Aptos" panose="02110004020202020204"/>
              </a:rPr>
              <a:t>СТП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4DFD5545-FB15-6405-67E1-24B322EFCAFB}"/>
              </a:ext>
            </a:extLst>
          </p:cNvPr>
          <p:cNvSpPr txBox="1"/>
          <p:nvPr/>
        </p:nvSpPr>
        <p:spPr>
          <a:xfrm>
            <a:off x="6756985" y="3898998"/>
            <a:ext cx="1593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900" b="1" dirty="0">
                <a:solidFill>
                  <a:srgbClr val="EE1E57"/>
                </a:solidFill>
                <a:latin typeface="Aptos" panose="02110004020202020204"/>
              </a:rPr>
              <a:t>Исследовательский трек:</a:t>
            </a:r>
          </a:p>
          <a:p>
            <a:pPr defTabSz="685800"/>
            <a:r>
              <a:rPr lang="ru-RU" sz="900" b="1" dirty="0">
                <a:solidFill>
                  <a:srgbClr val="EE1E57"/>
                </a:solidFill>
                <a:latin typeface="Aptos" panose="02110004020202020204"/>
              </a:rPr>
              <a:t>дуальное обучение</a:t>
            </a:r>
          </a:p>
        </p:txBody>
      </p:sp>
      <p:cxnSp>
        <p:nvCxnSpPr>
          <p:cNvPr id="157" name="Соединительная линия уступом 156">
            <a:extLst>
              <a:ext uri="{FF2B5EF4-FFF2-40B4-BE49-F238E27FC236}">
                <a16:creationId xmlns:a16="http://schemas.microsoft.com/office/drawing/2014/main" id="{D9CBE4C1-059B-0091-ECB9-DEAC30FCD48A}"/>
              </a:ext>
            </a:extLst>
          </p:cNvPr>
          <p:cNvCxnSpPr>
            <a:cxnSpLocks/>
            <a:stCxn id="103" idx="2"/>
          </p:cNvCxnSpPr>
          <p:nvPr/>
        </p:nvCxnSpPr>
        <p:spPr>
          <a:xfrm rot="5400000" flipH="1">
            <a:off x="2260993" y="3127440"/>
            <a:ext cx="955911" cy="2655686"/>
          </a:xfrm>
          <a:prstGeom prst="bentConnector4">
            <a:avLst>
              <a:gd name="adj1" fmla="val -9475"/>
              <a:gd name="adj2" fmla="val 110853"/>
            </a:avLst>
          </a:prstGeom>
          <a:ln>
            <a:solidFill>
              <a:srgbClr val="040D6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2" name="object 7">
            <a:extLst>
              <a:ext uri="{FF2B5EF4-FFF2-40B4-BE49-F238E27FC236}">
                <a16:creationId xmlns:a16="http://schemas.microsoft.com/office/drawing/2014/main" id="{A5903222-609E-4BDA-36FB-0FCAD014E852}"/>
              </a:ext>
            </a:extLst>
          </p:cNvPr>
          <p:cNvSpPr txBox="1"/>
          <p:nvPr/>
        </p:nvSpPr>
        <p:spPr>
          <a:xfrm>
            <a:off x="596574" y="5345954"/>
            <a:ext cx="387329" cy="6976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4000" b="1" kern="0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kern="0" spc="113" dirty="0">
              <a:ln w="28575">
                <a:solidFill>
                  <a:srgbClr val="EE1E58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Скругленный прямоугольник 162">
            <a:extLst>
              <a:ext uri="{FF2B5EF4-FFF2-40B4-BE49-F238E27FC236}">
                <a16:creationId xmlns:a16="http://schemas.microsoft.com/office/drawing/2014/main" id="{3894C052-8E72-C58C-F316-5B7BCE74D792}"/>
              </a:ext>
            </a:extLst>
          </p:cNvPr>
          <p:cNvSpPr/>
          <p:nvPr/>
        </p:nvSpPr>
        <p:spPr>
          <a:xfrm>
            <a:off x="1114806" y="5288320"/>
            <a:ext cx="1637229" cy="1153618"/>
          </a:xfrm>
          <a:prstGeom prst="roundRect">
            <a:avLst>
              <a:gd name="adj" fmla="val 9919"/>
            </a:avLst>
          </a:prstGeom>
          <a:solidFill>
            <a:srgbClr val="EE1E5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4" name="Скругленный прямоугольник 163">
            <a:extLst>
              <a:ext uri="{FF2B5EF4-FFF2-40B4-BE49-F238E27FC236}">
                <a16:creationId xmlns:a16="http://schemas.microsoft.com/office/drawing/2014/main" id="{2CE8FFE1-7F64-B580-8B40-FB55B61CBB04}"/>
              </a:ext>
            </a:extLst>
          </p:cNvPr>
          <p:cNvSpPr/>
          <p:nvPr/>
        </p:nvSpPr>
        <p:spPr>
          <a:xfrm>
            <a:off x="2934838" y="5281969"/>
            <a:ext cx="1637229" cy="1153617"/>
          </a:xfrm>
          <a:prstGeom prst="roundRect">
            <a:avLst>
              <a:gd name="adj" fmla="val 9919"/>
            </a:avLst>
          </a:prstGeom>
          <a:solidFill>
            <a:srgbClr val="080C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080C6B"/>
              </a:solidFill>
              <a:latin typeface="Aptos" panose="02110004020202020204"/>
            </a:endParaRPr>
          </a:p>
        </p:txBody>
      </p:sp>
      <p:sp>
        <p:nvSpPr>
          <p:cNvPr id="165" name="Скругленный прямоугольник 164">
            <a:extLst>
              <a:ext uri="{FF2B5EF4-FFF2-40B4-BE49-F238E27FC236}">
                <a16:creationId xmlns:a16="http://schemas.microsoft.com/office/drawing/2014/main" id="{42925E08-BA98-87B1-2E06-08C7E9B1D2F4}"/>
              </a:ext>
            </a:extLst>
          </p:cNvPr>
          <p:cNvSpPr/>
          <p:nvPr/>
        </p:nvSpPr>
        <p:spPr>
          <a:xfrm>
            <a:off x="4758219" y="5295636"/>
            <a:ext cx="1631528" cy="1160933"/>
          </a:xfrm>
          <a:prstGeom prst="roundRect">
            <a:avLst>
              <a:gd name="adj" fmla="val 9919"/>
            </a:avLst>
          </a:prstGeom>
          <a:noFill/>
          <a:ln>
            <a:solidFill>
              <a:srgbClr val="040D6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6" name="Скругленный прямоугольник 165">
            <a:extLst>
              <a:ext uri="{FF2B5EF4-FFF2-40B4-BE49-F238E27FC236}">
                <a16:creationId xmlns:a16="http://schemas.microsoft.com/office/drawing/2014/main" id="{977FD2AB-513A-4442-7E3C-AC0E880E5D3F}"/>
              </a:ext>
            </a:extLst>
          </p:cNvPr>
          <p:cNvSpPr/>
          <p:nvPr/>
        </p:nvSpPr>
        <p:spPr>
          <a:xfrm>
            <a:off x="6572550" y="5288319"/>
            <a:ext cx="1631528" cy="1167283"/>
          </a:xfrm>
          <a:prstGeom prst="roundRect">
            <a:avLst>
              <a:gd name="adj" fmla="val 9919"/>
            </a:avLst>
          </a:prstGeom>
          <a:solidFill>
            <a:srgbClr val="080C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080C6B"/>
              </a:solidFill>
              <a:latin typeface="Aptos" panose="02110004020202020204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C2BBF605-0CB4-69A4-04CF-C06BF184B9F9}"/>
              </a:ext>
            </a:extLst>
          </p:cNvPr>
          <p:cNvSpPr txBox="1"/>
          <p:nvPr/>
        </p:nvSpPr>
        <p:spPr>
          <a:xfrm>
            <a:off x="1180100" y="5345562"/>
            <a:ext cx="1142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00" b="1" dirty="0">
                <a:solidFill>
                  <a:prstClr val="white"/>
                </a:solidFill>
                <a:latin typeface="Aptos" panose="02110004020202020204"/>
              </a:rPr>
              <a:t>Блок 1: академический </a:t>
            </a:r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(дисциплины)</a:t>
            </a:r>
            <a:endParaRPr lang="ru-RU" sz="10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88260071-18F6-4E51-66F2-DED34232380C}"/>
              </a:ext>
            </a:extLst>
          </p:cNvPr>
          <p:cNvSpPr txBox="1"/>
          <p:nvPr/>
        </p:nvSpPr>
        <p:spPr>
          <a:xfrm>
            <a:off x="2984386" y="5355657"/>
            <a:ext cx="146700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00" b="1" dirty="0">
                <a:solidFill>
                  <a:prstClr val="white"/>
                </a:solidFill>
                <a:latin typeface="Aptos" panose="02110004020202020204"/>
              </a:rPr>
              <a:t>Блок 2: профессиональный </a:t>
            </a:r>
            <a:r>
              <a:rPr lang="ru-RU" sz="1000" dirty="0">
                <a:solidFill>
                  <a:prstClr val="white"/>
                </a:solidFill>
                <a:latin typeface="Aptos" panose="02110004020202020204"/>
              </a:rPr>
              <a:t>(</a:t>
            </a:r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дисциплины, проект)</a:t>
            </a:r>
            <a:endParaRPr lang="ru-RU" sz="10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8409B78-1C07-2A1D-9DE1-82C38F80500B}"/>
              </a:ext>
            </a:extLst>
          </p:cNvPr>
          <p:cNvSpPr txBox="1"/>
          <p:nvPr/>
        </p:nvSpPr>
        <p:spPr>
          <a:xfrm>
            <a:off x="4782908" y="5344400"/>
            <a:ext cx="15788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00" b="1" dirty="0">
                <a:solidFill>
                  <a:srgbClr val="080C6B"/>
                </a:solidFill>
                <a:latin typeface="Aptos" panose="02110004020202020204"/>
              </a:rPr>
              <a:t>Блок 3: профессиональный </a:t>
            </a:r>
            <a:r>
              <a:rPr lang="ru-RU" sz="900" dirty="0">
                <a:solidFill>
                  <a:srgbClr val="080C6B"/>
                </a:solidFill>
                <a:latin typeface="Aptos" panose="02110004020202020204"/>
              </a:rPr>
              <a:t>(практ. подготовка + проект + стажировка)</a:t>
            </a:r>
            <a:endParaRPr lang="ru-RU" sz="1000" dirty="0">
              <a:solidFill>
                <a:srgbClr val="080C6B"/>
              </a:solidFill>
              <a:latin typeface="Aptos" panose="02110004020202020204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091EA169-9DD7-0F11-B846-8ABA89A8B308}"/>
              </a:ext>
            </a:extLst>
          </p:cNvPr>
          <p:cNvSpPr txBox="1"/>
          <p:nvPr/>
        </p:nvSpPr>
        <p:spPr>
          <a:xfrm>
            <a:off x="6587517" y="5399328"/>
            <a:ext cx="16165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00" b="1" dirty="0">
                <a:solidFill>
                  <a:prstClr val="white"/>
                </a:solidFill>
                <a:latin typeface="Aptos" panose="02110004020202020204"/>
              </a:rPr>
              <a:t>Блок 4: профессиональный </a:t>
            </a:r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(финальный проект, ВКР)</a:t>
            </a:r>
            <a:endParaRPr lang="ru-RU" sz="100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D3BDE0C9-F2B6-D98D-3DE3-8D5B9E77214E}"/>
              </a:ext>
            </a:extLst>
          </p:cNvPr>
          <p:cNvSpPr txBox="1"/>
          <p:nvPr/>
        </p:nvSpPr>
        <p:spPr>
          <a:xfrm>
            <a:off x="1191414" y="5879004"/>
            <a:ext cx="1204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Университет </a:t>
            </a:r>
            <a:r>
              <a:rPr lang="en-US" sz="900" dirty="0">
                <a:solidFill>
                  <a:prstClr val="white"/>
                </a:solidFill>
                <a:latin typeface="Aptos" panose="02110004020202020204"/>
              </a:rPr>
              <a:t>| </a:t>
            </a:r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НПР</a:t>
            </a:r>
            <a:r>
              <a:rPr lang="en-US" sz="900" dirty="0">
                <a:solidFill>
                  <a:prstClr val="white"/>
                </a:solidFill>
                <a:latin typeface="Aptos" panose="02110004020202020204"/>
              </a:rPr>
              <a:t>| </a:t>
            </a:r>
            <a:endParaRPr lang="ru-RU" sz="900" dirty="0">
              <a:solidFill>
                <a:prstClr val="white"/>
              </a:solidFill>
              <a:latin typeface="Aptos" panose="02110004020202020204"/>
            </a:endParaRPr>
          </a:p>
          <a:p>
            <a:pPr defTabSz="685800"/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Контент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28070394-2883-6826-95C4-788755446713}"/>
              </a:ext>
            </a:extLst>
          </p:cNvPr>
          <p:cNvSpPr txBox="1"/>
          <p:nvPr/>
        </p:nvSpPr>
        <p:spPr>
          <a:xfrm>
            <a:off x="2984386" y="5877897"/>
            <a:ext cx="163152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Университет + партнер </a:t>
            </a:r>
            <a:r>
              <a:rPr lang="en-US" sz="900" dirty="0">
                <a:solidFill>
                  <a:prstClr val="white"/>
                </a:solidFill>
                <a:latin typeface="Aptos" panose="02110004020202020204"/>
              </a:rPr>
              <a:t>| </a:t>
            </a:r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НПР </a:t>
            </a:r>
            <a:r>
              <a:rPr lang="en-US" sz="900" dirty="0">
                <a:solidFill>
                  <a:prstClr val="white"/>
                </a:solidFill>
                <a:latin typeface="Aptos" panose="02110004020202020204"/>
              </a:rPr>
              <a:t>| </a:t>
            </a:r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НПР-практики</a:t>
            </a:r>
          </a:p>
          <a:p>
            <a:pPr defTabSz="685800"/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контент </a:t>
            </a:r>
            <a:r>
              <a:rPr lang="en-US" sz="900" dirty="0">
                <a:solidFill>
                  <a:prstClr val="white"/>
                </a:solidFill>
                <a:latin typeface="Aptos" panose="02110004020202020204"/>
              </a:rPr>
              <a:t>| </a:t>
            </a:r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инфраструктура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6BA744EB-D375-4F9D-64DB-460429720994}"/>
              </a:ext>
            </a:extLst>
          </p:cNvPr>
          <p:cNvSpPr txBox="1"/>
          <p:nvPr/>
        </p:nvSpPr>
        <p:spPr>
          <a:xfrm>
            <a:off x="4782908" y="6021508"/>
            <a:ext cx="155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900" dirty="0">
                <a:solidFill>
                  <a:srgbClr val="080C6B"/>
                </a:solidFill>
                <a:latin typeface="Aptos" panose="02110004020202020204"/>
              </a:rPr>
              <a:t>Партнер </a:t>
            </a:r>
            <a:r>
              <a:rPr lang="en-US" sz="900" dirty="0">
                <a:solidFill>
                  <a:srgbClr val="080C6B"/>
                </a:solidFill>
                <a:latin typeface="Aptos" panose="02110004020202020204"/>
              </a:rPr>
              <a:t>| </a:t>
            </a:r>
            <a:r>
              <a:rPr lang="ru-RU" sz="900" dirty="0">
                <a:solidFill>
                  <a:srgbClr val="080C6B"/>
                </a:solidFill>
                <a:latin typeface="Aptos" panose="02110004020202020204"/>
              </a:rPr>
              <a:t>НПР-практики</a:t>
            </a:r>
          </a:p>
          <a:p>
            <a:pPr defTabSz="685800"/>
            <a:r>
              <a:rPr lang="ru-RU" sz="900" dirty="0">
                <a:solidFill>
                  <a:srgbClr val="080C6B"/>
                </a:solidFill>
                <a:latin typeface="Aptos" panose="02110004020202020204"/>
              </a:rPr>
              <a:t>контент </a:t>
            </a:r>
            <a:r>
              <a:rPr lang="en-US" sz="900" dirty="0">
                <a:solidFill>
                  <a:srgbClr val="080C6B"/>
                </a:solidFill>
                <a:latin typeface="Aptos" panose="02110004020202020204"/>
              </a:rPr>
              <a:t>| </a:t>
            </a:r>
            <a:r>
              <a:rPr lang="ru-RU" sz="900" dirty="0">
                <a:solidFill>
                  <a:srgbClr val="080C6B"/>
                </a:solidFill>
                <a:latin typeface="Aptos" panose="02110004020202020204"/>
              </a:rPr>
              <a:t>инфраструктура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C3229CAC-547B-33C0-3D6A-D8E852164D15}"/>
              </a:ext>
            </a:extLst>
          </p:cNvPr>
          <p:cNvSpPr txBox="1"/>
          <p:nvPr/>
        </p:nvSpPr>
        <p:spPr>
          <a:xfrm>
            <a:off x="6598770" y="6024126"/>
            <a:ext cx="1677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Университет + партнер</a:t>
            </a:r>
          </a:p>
          <a:p>
            <a:pPr defTabSz="685800"/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Диплом </a:t>
            </a:r>
            <a:r>
              <a:rPr lang="en-US" sz="900" dirty="0">
                <a:solidFill>
                  <a:prstClr val="white"/>
                </a:solidFill>
                <a:latin typeface="Aptos" panose="02110004020202020204"/>
              </a:rPr>
              <a:t>| </a:t>
            </a:r>
            <a:r>
              <a:rPr lang="ru-RU" sz="900" dirty="0">
                <a:solidFill>
                  <a:prstClr val="white"/>
                </a:solidFill>
                <a:latin typeface="Aptos" panose="02110004020202020204"/>
              </a:rPr>
              <a:t>Проф. сертификат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839F70B-E73F-5C3F-5834-DAD5CB1EAA24}"/>
              </a:ext>
            </a:extLst>
          </p:cNvPr>
          <p:cNvSpPr txBox="1"/>
          <p:nvPr/>
        </p:nvSpPr>
        <p:spPr>
          <a:xfrm rot="16200000">
            <a:off x="7625686" y="5368645"/>
            <a:ext cx="177511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900" b="1" dirty="0">
                <a:solidFill>
                  <a:srgbClr val="040D6A"/>
                </a:solidFill>
                <a:latin typeface="Aptos" panose="02110004020202020204"/>
              </a:rPr>
              <a:t>Профессиональный трек: сетевая программа Университет + Индустрия</a:t>
            </a:r>
          </a:p>
        </p:txBody>
      </p:sp>
    </p:spTree>
    <p:extLst>
      <p:ext uri="{BB962C8B-B14F-4D97-AF65-F5344CB8AC3E}">
        <p14:creationId xmlns:p14="http://schemas.microsoft.com/office/powerpoint/2010/main" val="857431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/mnt/data/template_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475488"/>
            <a:ext cx="950976" cy="30632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7200" y="393192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Содержательное проектирование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5789793" y="2527538"/>
            <a:ext cx="450178" cy="1"/>
          </a:xfrm>
          <a:prstGeom prst="line">
            <a:avLst/>
          </a:prstGeom>
          <a:noFill/>
          <a:ln w="15240">
            <a:solidFill>
              <a:srgbClr val="8C96D9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6"/>
          <p:cNvSpPr/>
          <p:nvPr/>
        </p:nvSpPr>
        <p:spPr>
          <a:xfrm>
            <a:off x="534115" y="1714500"/>
            <a:ext cx="2224790" cy="1696212"/>
          </a:xfrm>
          <a:prstGeom prst="roundRect">
            <a:avLst/>
          </a:prstGeom>
          <a:solidFill>
            <a:srgbClr val="E73458">
              <a:alpha val="12000"/>
            </a:srgbClr>
          </a:solidFill>
          <a:ln w="12700">
            <a:solidFill>
              <a:srgbClr val="E73458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7"/>
          <p:cNvSpPr/>
          <p:nvPr/>
        </p:nvSpPr>
        <p:spPr>
          <a:xfrm>
            <a:off x="759868" y="1915668"/>
            <a:ext cx="17282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&gt;20</a:t>
            </a:r>
            <a:r>
              <a:rPr kumimoji="0" lang="en-US" sz="134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рабочих групп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Минобрнауки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59868" y="2443734"/>
            <a:ext cx="1728216" cy="7543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фундаментальное ядро, новые специальности, перечни 25 новых УГС и профессиональная часть ядра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3387043" y="1714499"/>
            <a:ext cx="2224790" cy="1696209"/>
          </a:xfrm>
          <a:prstGeom prst="roundRect">
            <a:avLst/>
          </a:prstGeom>
          <a:solidFill>
            <a:srgbClr val="762A8F">
              <a:alpha val="12000"/>
            </a:srgbClr>
          </a:solidFill>
          <a:ln w="12700">
            <a:solidFill>
              <a:srgbClr val="762A8F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3625596" y="1830869"/>
            <a:ext cx="172821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F7F7F7"/>
                </a:solidFill>
                <a:latin typeface="Aptos" pitchFamily="34" charset="0"/>
              </a:rPr>
              <a:t>SAES</a:t>
            </a:r>
            <a:r>
              <a:rPr lang="ru-RU" sz="1400" b="1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400" b="1" dirty="0" err="1">
                <a:solidFill>
                  <a:srgbClr val="F7F7F7"/>
                </a:solidFill>
                <a:latin typeface="Aptos" pitchFamily="34" charset="0"/>
              </a:rPr>
              <a:t>Профшколы</a:t>
            </a:r>
            <a:endParaRPr lang="en-US" sz="14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3574581" y="2354363"/>
            <a:ext cx="1646729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rgbClr val="C9D2FF"/>
                </a:solidFill>
                <a:latin typeface="Aptos" pitchFamily="34" charset="0"/>
              </a:rPr>
              <a:t>проектирование профессиональных ядер и треков меритократической и </a:t>
            </a:r>
            <a:r>
              <a:rPr lang="en-US" sz="1050" dirty="0" err="1">
                <a:solidFill>
                  <a:srgbClr val="C9D2FF"/>
                </a:solidFill>
                <a:latin typeface="Aptos" pitchFamily="34" charset="0"/>
              </a:rPr>
              <a:t>эгалитарной</a:t>
            </a:r>
            <a:r>
              <a:rPr lang="en-US" sz="1050" dirty="0">
                <a:solidFill>
                  <a:srgbClr val="C9D2FF"/>
                </a:solidFill>
                <a:latin typeface="Aptos" pitchFamily="34" charset="0"/>
              </a:rPr>
              <a:t> </a:t>
            </a:r>
            <a:r>
              <a:rPr lang="en-US" sz="1050" dirty="0" err="1">
                <a:solidFill>
                  <a:srgbClr val="C9D2FF"/>
                </a:solidFill>
                <a:latin typeface="Aptos" pitchFamily="34" charset="0"/>
              </a:rPr>
              <a:t>подготовки</a:t>
            </a:r>
            <a:endParaRPr lang="en-US" sz="1050" dirty="0">
              <a:solidFill>
                <a:srgbClr val="C9D2FF"/>
              </a:solidFill>
              <a:latin typeface="Aptos" pitchFamily="34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6356045" y="1714493"/>
            <a:ext cx="2224790" cy="1696212"/>
          </a:xfrm>
          <a:prstGeom prst="roundRect">
            <a:avLst/>
          </a:prstGeom>
          <a:solidFill>
            <a:srgbClr val="58D8FF">
              <a:alpha val="15000"/>
            </a:srgbClr>
          </a:solidFill>
          <a:ln w="12700">
            <a:solidFill>
              <a:srgbClr val="58D8FF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537960" y="1886612"/>
            <a:ext cx="2029968" cy="6699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err="1">
                <a:solidFill>
                  <a:srgbClr val="F7F7F7"/>
                </a:solidFill>
                <a:latin typeface="Aptos" pitchFamily="34" charset="0"/>
              </a:rPr>
              <a:t>Проект</a:t>
            </a:r>
            <a:endParaRPr lang="en-US" sz="1400" b="1" dirty="0">
              <a:solidFill>
                <a:srgbClr val="F7F7F7"/>
              </a:solidFill>
              <a:latin typeface="Aptos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srgbClr val="F7F7F7"/>
                </a:solidFill>
                <a:latin typeface="Aptos" pitchFamily="34" charset="0"/>
              </a:rPr>
              <a:t>«</a:t>
            </a:r>
            <a:r>
              <a:rPr lang="en-US" sz="1400" b="1" dirty="0" err="1">
                <a:solidFill>
                  <a:srgbClr val="F7F7F7"/>
                </a:solidFill>
                <a:latin typeface="Aptos" pitchFamily="34" charset="0"/>
              </a:rPr>
              <a:t>Профессиональные</a:t>
            </a:r>
            <a:r>
              <a:rPr lang="en-US" sz="1400" b="1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400" b="1" dirty="0" err="1">
                <a:solidFill>
                  <a:srgbClr val="F7F7F7"/>
                </a:solidFill>
                <a:latin typeface="Aptos" pitchFamily="34" charset="0"/>
              </a:rPr>
              <a:t>школы</a:t>
            </a:r>
            <a:r>
              <a:rPr lang="ru-RU" sz="1400" b="1" dirty="0">
                <a:solidFill>
                  <a:srgbClr val="F7F7F7"/>
                </a:solidFill>
                <a:latin typeface="Aptos" pitchFamily="34" charset="0"/>
              </a:rPr>
              <a:t>»</a:t>
            </a:r>
            <a:endParaRPr lang="en-US" sz="14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6552002" y="2386577"/>
            <a:ext cx="2029968" cy="10241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rgbClr val="C9D2FF"/>
                </a:solidFill>
                <a:latin typeface="Aptos" pitchFamily="34" charset="0"/>
              </a:rPr>
              <a:t>Стратегическая цель №1 Программы развития ЮФУ «Приоритет 2030»</a:t>
            </a:r>
          </a:p>
        </p:txBody>
      </p:sp>
      <p:sp>
        <p:nvSpPr>
          <p:cNvPr id="20" name="Text 15"/>
          <p:cNvSpPr/>
          <p:nvPr/>
        </p:nvSpPr>
        <p:spPr>
          <a:xfrm>
            <a:off x="552720" y="3588412"/>
            <a:ext cx="3210527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6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Изменения по результатам</a:t>
            </a:r>
            <a:r>
              <a:rPr kumimoji="0" lang="en-US" sz="126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проекта</a:t>
            </a:r>
            <a:r>
              <a:rPr kumimoji="0" lang="ru-RU" sz="126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«Профессиональные школы»</a:t>
            </a:r>
            <a:endParaRPr kumimoji="0" lang="en-US" sz="126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Shape 16"/>
          <p:cNvSpPr/>
          <p:nvPr/>
        </p:nvSpPr>
        <p:spPr>
          <a:xfrm>
            <a:off x="556396" y="4224528"/>
            <a:ext cx="3843076" cy="1942488"/>
          </a:xfrm>
          <a:prstGeom prst="roundRect">
            <a:avLst/>
          </a:prstGeom>
          <a:solidFill>
            <a:srgbClr val="E73458">
              <a:alpha val="13000"/>
            </a:srgbClr>
          </a:solidFill>
          <a:ln w="12700">
            <a:solidFill>
              <a:srgbClr val="E73458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822960" y="4615218"/>
            <a:ext cx="1234440" cy="37076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40" b="1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Новые</a:t>
            </a:r>
            <a:r>
              <a:rPr kumimoji="0" lang="en-US" sz="114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kumimoji="0" lang="ru-RU" sz="1140" b="1" i="0" u="none" strike="noStrike" kern="120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40" b="1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программы</a:t>
            </a:r>
            <a:endParaRPr kumimoji="0" lang="en-US" sz="114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 18"/>
          <p:cNvSpPr/>
          <p:nvPr/>
        </p:nvSpPr>
        <p:spPr>
          <a:xfrm>
            <a:off x="1832687" y="4645152"/>
            <a:ext cx="2255509" cy="1195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Набор программ по направлению «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Фундаментальная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медицина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»</a:t>
            </a:r>
            <a:endParaRPr lang="ru-RU" sz="1000" dirty="0">
              <a:solidFill>
                <a:srgbClr val="C9D2F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«Проектирование и внедрение образовательных решений» 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       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ФБ «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Капитаны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»</a:t>
            </a:r>
            <a:endParaRPr lang="ru-RU" sz="1000" dirty="0">
              <a:solidFill>
                <a:prstClr val="black"/>
              </a:solidFill>
              <a:latin typeface="Apto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1000" dirty="0">
                <a:solidFill>
                  <a:srgbClr val="C9D2FF"/>
                </a:solidFill>
                <a:latin typeface="Aptos" pitchFamily="34" charset="0"/>
              </a:rPr>
              <a:t>100% программ пересмотрено / модернизировано / закрыто</a:t>
            </a:r>
          </a:p>
        </p:txBody>
      </p:sp>
      <p:sp>
        <p:nvSpPr>
          <p:cNvPr id="25" name="Shape 19"/>
          <p:cNvSpPr/>
          <p:nvPr/>
        </p:nvSpPr>
        <p:spPr>
          <a:xfrm>
            <a:off x="4873720" y="4199343"/>
            <a:ext cx="1697986" cy="1068063"/>
          </a:xfrm>
          <a:prstGeom prst="roundRect">
            <a:avLst/>
          </a:prstGeom>
          <a:solidFill>
            <a:srgbClr val="58D8FF">
              <a:alpha val="12000"/>
            </a:srgbClr>
          </a:solidFill>
          <a:ln w="12700">
            <a:solidFill>
              <a:srgbClr val="58D8FF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Text 20"/>
          <p:cNvSpPr/>
          <p:nvPr/>
        </p:nvSpPr>
        <p:spPr>
          <a:xfrm>
            <a:off x="5007748" y="4325763"/>
            <a:ext cx="1344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Новые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партнеры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Text 21"/>
          <p:cNvSpPr/>
          <p:nvPr/>
        </p:nvSpPr>
        <p:spPr>
          <a:xfrm>
            <a:off x="5007748" y="4371639"/>
            <a:ext cx="1401505" cy="88741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и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условия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партнерств</a:t>
            </a:r>
            <a:endParaRPr lang="ru-RU" sz="900" dirty="0">
              <a:solidFill>
                <a:schemeClr val="bg1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dirty="0">
              <a:solidFill>
                <a:srgbClr val="C9D2FF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</a:rPr>
              <a:t>Инфраструктура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  <a:ea typeface="+mn-ea"/>
                <a:cs typeface="+mn-cs"/>
              </a:rPr>
              <a:t>НПР-практики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С</a:t>
            </a:r>
            <a:r>
              <a:rPr kumimoji="0" lang="ru-RU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</a:rPr>
              <a:t>офинансирование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Shape 22"/>
          <p:cNvSpPr/>
          <p:nvPr/>
        </p:nvSpPr>
        <p:spPr>
          <a:xfrm>
            <a:off x="6705733" y="4207463"/>
            <a:ext cx="1697985" cy="1068063"/>
          </a:xfrm>
          <a:prstGeom prst="roundRect">
            <a:avLst/>
          </a:prstGeom>
          <a:solidFill>
            <a:srgbClr val="762A8F">
              <a:alpha val="12000"/>
            </a:srgbClr>
          </a:solidFill>
          <a:ln w="12700">
            <a:solidFill>
              <a:srgbClr val="762A8F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9" name="Text 23"/>
          <p:cNvSpPr/>
          <p:nvPr/>
        </p:nvSpPr>
        <p:spPr>
          <a:xfrm>
            <a:off x="6838716" y="4398146"/>
            <a:ext cx="1565002" cy="8692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100" b="1" dirty="0">
                <a:solidFill>
                  <a:srgbClr val="F7F7F7"/>
                </a:solidFill>
                <a:latin typeface="Aptos" pitchFamily="34" charset="0"/>
              </a:rPr>
              <a:t>Т</a:t>
            </a:r>
            <a:r>
              <a:rPr lang="en-US" sz="1100" b="1" dirty="0" err="1">
                <a:solidFill>
                  <a:srgbClr val="F7F7F7"/>
                </a:solidFill>
                <a:latin typeface="Aptos" pitchFamily="34" charset="0"/>
              </a:rPr>
              <a:t>рудоустройство</a:t>
            </a:r>
            <a:endParaRPr lang="ru-RU" sz="1100" b="1" dirty="0">
              <a:solidFill>
                <a:srgbClr val="F7F7F7"/>
              </a:solidFill>
              <a:latin typeface="Aptos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500" b="1" dirty="0">
              <a:solidFill>
                <a:srgbClr val="F7F7F7"/>
              </a:solidFill>
              <a:latin typeface="Aptos" pitchFamily="34" charset="0"/>
            </a:endParaRPr>
          </a:p>
          <a:p>
            <a:pPr marL="171450" lvl="0" indent="-171450" defTabSz="914400">
              <a:buFont typeface="Courier New" panose="02070309020205020404" pitchFamily="49" charset="0"/>
              <a:buChar char="o"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Проекты и стажировки</a:t>
            </a:r>
          </a:p>
          <a:p>
            <a:pPr marL="171450" lvl="0" indent="-171450" defTabSz="914400">
              <a:buFont typeface="Courier New" panose="02070309020205020404" pitchFamily="49" charset="0"/>
              <a:buChar char="o"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Раннее трудоустройство без выхода на рынок</a:t>
            </a:r>
          </a:p>
          <a:p>
            <a:pPr marL="171450" lvl="0" indent="-171450" defTabSz="914400">
              <a:buFont typeface="Courier New" panose="02070309020205020404" pitchFamily="49" charset="0"/>
              <a:buChar char="o"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Сопровождение</a:t>
            </a:r>
            <a:endParaRPr lang="en-US" sz="10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1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31" name="Shape 25"/>
          <p:cNvSpPr/>
          <p:nvPr/>
        </p:nvSpPr>
        <p:spPr>
          <a:xfrm>
            <a:off x="4873720" y="5369590"/>
            <a:ext cx="1697986" cy="807616"/>
          </a:xfrm>
          <a:prstGeom prst="roundRect">
            <a:avLst/>
          </a:prstGeom>
          <a:solidFill>
            <a:srgbClr val="58D8FF">
              <a:alpha val="12000"/>
            </a:srgbClr>
          </a:solidFill>
          <a:ln w="12700">
            <a:solidFill>
              <a:srgbClr val="58D8FF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3" name="Text 27"/>
          <p:cNvSpPr/>
          <p:nvPr/>
        </p:nvSpPr>
        <p:spPr>
          <a:xfrm>
            <a:off x="5007748" y="5597662"/>
            <a:ext cx="1344168" cy="542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П</a:t>
            </a:r>
            <a:r>
              <a:rPr lang="en-US" sz="900" dirty="0" err="1">
                <a:solidFill>
                  <a:srgbClr val="C9D2FF"/>
                </a:solidFill>
                <a:latin typeface="Aptos" pitchFamily="34" charset="0"/>
              </a:rPr>
              <a:t>ривлечение</a:t>
            </a:r>
            <a:endParaRPr lang="ru-RU" sz="900" dirty="0">
              <a:solidFill>
                <a:srgbClr val="C9D2FF"/>
              </a:solidFill>
              <a:latin typeface="Aptos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Отбор </a:t>
            </a:r>
            <a:r>
              <a:rPr lang="en-US" sz="900" dirty="0">
                <a:solidFill>
                  <a:srgbClr val="C9D2FF"/>
                </a:solidFill>
                <a:latin typeface="Aptos" pitchFamily="34" charset="0"/>
              </a:rPr>
              <a:t>| </a:t>
            </a: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бассейн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Траектории развития</a:t>
            </a:r>
            <a:endParaRPr lang="en-US" sz="900" dirty="0">
              <a:solidFill>
                <a:srgbClr val="C9D2FF"/>
              </a:solidFill>
              <a:latin typeface="Aptos" pitchFamily="34" charset="0"/>
            </a:endParaRPr>
          </a:p>
        </p:txBody>
      </p:sp>
      <p:sp>
        <p:nvSpPr>
          <p:cNvPr id="34" name="Shape 28"/>
          <p:cNvSpPr/>
          <p:nvPr/>
        </p:nvSpPr>
        <p:spPr>
          <a:xfrm>
            <a:off x="6705732" y="5381678"/>
            <a:ext cx="1697985" cy="795528"/>
          </a:xfrm>
          <a:prstGeom prst="roundRect">
            <a:avLst/>
          </a:prstGeom>
          <a:solidFill>
            <a:srgbClr val="762A8F">
              <a:alpha val="12000"/>
            </a:srgbClr>
          </a:solidFill>
          <a:ln w="12700">
            <a:solidFill>
              <a:srgbClr val="762A8F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5" name="Text 29"/>
          <p:cNvSpPr/>
          <p:nvPr/>
        </p:nvSpPr>
        <p:spPr>
          <a:xfrm>
            <a:off x="6838716" y="5466209"/>
            <a:ext cx="1344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b="1" dirty="0" err="1">
                <a:solidFill>
                  <a:srgbClr val="F7F7F7"/>
                </a:solidFill>
                <a:latin typeface="Aptos" pitchFamily="34" charset="0"/>
              </a:rPr>
              <a:t>Маркетинг</a:t>
            </a:r>
            <a:endParaRPr lang="en-US" sz="11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06F1CF6-7EB4-84B9-8206-FDAE4A7E0FD0}"/>
              </a:ext>
            </a:extLst>
          </p:cNvPr>
          <p:cNvSpPr txBox="1"/>
          <p:nvPr/>
        </p:nvSpPr>
        <p:spPr>
          <a:xfrm>
            <a:off x="2889494" y="2294928"/>
            <a:ext cx="377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7178BA"/>
                </a:solidFill>
              </a:rPr>
              <a:t>+</a:t>
            </a:r>
          </a:p>
        </p:txBody>
      </p:sp>
      <p:pic>
        <p:nvPicPr>
          <p:cNvPr id="39" name="Объект 17">
            <a:extLst>
              <a:ext uri="{FF2B5EF4-FFF2-40B4-BE49-F238E27FC236}">
                <a16:creationId xmlns:a16="http://schemas.microsoft.com/office/drawing/2014/main" id="{8E03EA7F-C58C-A069-E0BE-167BCB61D3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60651" y="854678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40" name="Text 20">
            <a:extLst>
              <a:ext uri="{FF2B5EF4-FFF2-40B4-BE49-F238E27FC236}">
                <a16:creationId xmlns:a16="http://schemas.microsoft.com/office/drawing/2014/main" id="{97870822-6117-1219-1AB8-A442FFE46E76}"/>
              </a:ext>
            </a:extLst>
          </p:cNvPr>
          <p:cNvSpPr/>
          <p:nvPr/>
        </p:nvSpPr>
        <p:spPr>
          <a:xfrm>
            <a:off x="5007748" y="5455355"/>
            <a:ext cx="1344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Таланты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1" name="Text 27">
            <a:extLst>
              <a:ext uri="{FF2B5EF4-FFF2-40B4-BE49-F238E27FC236}">
                <a16:creationId xmlns:a16="http://schemas.microsoft.com/office/drawing/2014/main" id="{C93DB3C5-C2AE-B27C-2549-18C7F0E9D4AB}"/>
              </a:ext>
            </a:extLst>
          </p:cNvPr>
          <p:cNvSpPr/>
          <p:nvPr/>
        </p:nvSpPr>
        <p:spPr>
          <a:xfrm>
            <a:off x="6854890" y="5597662"/>
            <a:ext cx="1344168" cy="54257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Стратегия профшкол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900" dirty="0">
                <a:solidFill>
                  <a:srgbClr val="C9D2FF"/>
                </a:solidFill>
                <a:latin typeface="Aptos" pitchFamily="34" charset="0"/>
              </a:rPr>
              <a:t>Продвижение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AD4BEB-8CE4-CDED-962A-6C68D7D70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Соединительная линия уступом 31">
            <a:extLst>
              <a:ext uri="{FF2B5EF4-FFF2-40B4-BE49-F238E27FC236}">
                <a16:creationId xmlns:a16="http://schemas.microsoft.com/office/drawing/2014/main" id="{88CD261F-0A62-2791-7D47-3F7DD9AC67A8}"/>
              </a:ext>
            </a:extLst>
          </p:cNvPr>
          <p:cNvCxnSpPr>
            <a:cxnSpLocks/>
          </p:cNvCxnSpPr>
          <p:nvPr/>
        </p:nvCxnSpPr>
        <p:spPr>
          <a:xfrm rot="5400000">
            <a:off x="2121063" y="4297238"/>
            <a:ext cx="1083877" cy="737068"/>
          </a:xfrm>
          <a:prstGeom prst="bentConnector3">
            <a:avLst>
              <a:gd name="adj1" fmla="val 788"/>
            </a:avLst>
          </a:prstGeom>
          <a:noFill/>
          <a:ln w="38100" cap="flat" cmpd="sng" algn="ctr">
            <a:solidFill>
              <a:srgbClr val="EE1E57"/>
            </a:solidFill>
            <a:prstDash val="solid"/>
            <a:miter lim="800000"/>
            <a:tailEnd type="triangle" w="lg" len="lg"/>
          </a:ln>
          <a:effectLst/>
        </p:spPr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3947EF1-6A33-092B-044C-30F2C1EAC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EF804020-5CD6-B9B0-8677-0A89581F0B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1842" y="950202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09AF5A-2A1D-23F0-0080-B693A78B0585}"/>
              </a:ext>
            </a:extLst>
          </p:cNvPr>
          <p:cNvSpPr txBox="1"/>
          <p:nvPr/>
        </p:nvSpPr>
        <p:spPr>
          <a:xfrm>
            <a:off x="376842" y="335700"/>
            <a:ext cx="64107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SAES.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Профшколы: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содержательное проектирование </a:t>
            </a: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проф. ядер и треков меритократической и эгалитарной подготовки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ED72AE-2C75-D35D-26E5-87FEAA10FF06}"/>
              </a:ext>
            </a:extLst>
          </p:cNvPr>
          <p:cNvSpPr txBox="1"/>
          <p:nvPr/>
        </p:nvSpPr>
        <p:spPr>
          <a:xfrm>
            <a:off x="1555009" y="1326187"/>
            <a:ext cx="5062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3 модуля </a:t>
            </a:r>
            <a:r>
              <a:rPr lang="en-US" b="1" dirty="0">
                <a:solidFill>
                  <a:schemeClr val="bg1"/>
                </a:solidFill>
                <a:cs typeface="Arial" panose="020B0604020202020204" pitchFamily="34" charset="0"/>
              </a:rPr>
              <a:t>| 6 </a:t>
            </a:r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дней </a:t>
            </a:r>
            <a:r>
              <a:rPr lang="en-US" b="1" dirty="0">
                <a:solidFill>
                  <a:schemeClr val="bg1"/>
                </a:solidFill>
                <a:cs typeface="Arial" panose="020B0604020202020204" pitchFamily="34" charset="0"/>
              </a:rPr>
              <a:t>| </a:t>
            </a:r>
            <a:endParaRPr lang="ru-RU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defTabSz="914400"/>
            <a:r>
              <a:rPr lang="ru-RU" b="1" dirty="0">
                <a:solidFill>
                  <a:schemeClr val="bg1"/>
                </a:solidFill>
                <a:cs typeface="Arial" panose="020B0604020202020204" pitchFamily="34" charset="0"/>
              </a:rPr>
              <a:t>Открытая защита проектов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3E98A6-9B30-7936-B395-E2850EF2CA53}"/>
              </a:ext>
            </a:extLst>
          </p:cNvPr>
          <p:cNvSpPr txBox="1"/>
          <p:nvPr/>
        </p:nvSpPr>
        <p:spPr>
          <a:xfrm>
            <a:off x="572398" y="2188881"/>
            <a:ext cx="6124735" cy="861774"/>
          </a:xfrm>
          <a:prstGeom prst="rect">
            <a:avLst/>
          </a:prstGeom>
          <a:solidFill>
            <a:srgbClr val="DCEAF7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ru-RU" sz="1400" b="1" dirty="0">
                <a:solidFill>
                  <a:srgbClr val="09192C"/>
                </a:solidFill>
                <a:cs typeface="Arial" panose="020B0604020202020204" pitchFamily="34" charset="0"/>
              </a:rPr>
              <a:t>1 модуль </a:t>
            </a:r>
            <a:r>
              <a:rPr lang="en-US" sz="1400" b="1" dirty="0">
                <a:solidFill>
                  <a:srgbClr val="09192C"/>
                </a:solidFill>
                <a:cs typeface="Arial" panose="020B0604020202020204" pitchFamily="34" charset="0"/>
              </a:rPr>
              <a:t>| </a:t>
            </a:r>
            <a:r>
              <a:rPr lang="ru-RU" sz="1400" b="1" dirty="0">
                <a:solidFill>
                  <a:srgbClr val="09192C"/>
                </a:solidFill>
                <a:cs typeface="Arial" panose="020B0604020202020204" pitchFamily="34" charset="0"/>
              </a:rPr>
              <a:t>1-3 апреля </a:t>
            </a:r>
            <a:r>
              <a:rPr lang="en-US" sz="1400" b="1" dirty="0">
                <a:solidFill>
                  <a:srgbClr val="09192C"/>
                </a:solidFill>
                <a:cs typeface="Arial" panose="020B0604020202020204" pitchFamily="34" charset="0"/>
              </a:rPr>
              <a:t>| </a:t>
            </a:r>
            <a:r>
              <a:rPr lang="ru-RU" sz="1400" b="1" dirty="0">
                <a:solidFill>
                  <a:srgbClr val="09192C"/>
                </a:solidFill>
                <a:cs typeface="Arial" panose="020B0604020202020204" pitchFamily="34" charset="0"/>
              </a:rPr>
              <a:t>ЮФУ (г. Ростов-на-Дону)</a:t>
            </a:r>
          </a:p>
          <a:p>
            <a:pPr marL="1336675" indent="-279400" defTabSz="914400">
              <a:buFont typeface="Courier New" panose="02070309020205020404" pitchFamily="49" charset="0"/>
              <a:buChar char="o"/>
            </a:pPr>
            <a:r>
              <a:rPr lang="ru-RU" sz="1200" dirty="0">
                <a:solidFill>
                  <a:srgbClr val="09192C"/>
                </a:solidFill>
                <a:cs typeface="Arial" panose="020B0604020202020204" pitchFamily="34" charset="0"/>
              </a:rPr>
              <a:t>Анализ ситуации и контекстов, проблематизация</a:t>
            </a:r>
          </a:p>
          <a:p>
            <a:pPr marL="1336675" indent="-279400" defTabSz="914400">
              <a:buFont typeface="Courier New" panose="02070309020205020404" pitchFamily="49" charset="0"/>
              <a:buChar char="o"/>
            </a:pPr>
            <a:r>
              <a:rPr lang="ru-RU" sz="1200" dirty="0">
                <a:solidFill>
                  <a:srgbClr val="09192C"/>
                </a:solidFill>
                <a:cs typeface="Arial" panose="020B0604020202020204" pitchFamily="34" charset="0"/>
              </a:rPr>
              <a:t>Модель М1 (как сейчас запускаются программы)</a:t>
            </a:r>
          </a:p>
          <a:p>
            <a:pPr marL="1336675" indent="-279400" defTabSz="914400">
              <a:buFont typeface="Courier New" panose="02070309020205020404" pitchFamily="49" charset="0"/>
              <a:buChar char="o"/>
            </a:pPr>
            <a:r>
              <a:rPr lang="ru-RU" sz="1200" dirty="0">
                <a:solidFill>
                  <a:srgbClr val="09192C"/>
                </a:solidFill>
                <a:cs typeface="Arial" panose="020B0604020202020204" pitchFamily="34" charset="0"/>
              </a:rPr>
              <a:t>Проблемы и разрывы в М1, что нужно изменить?</a:t>
            </a:r>
            <a:endParaRPr lang="ru-RU" sz="1600" dirty="0">
              <a:solidFill>
                <a:srgbClr val="09192C"/>
              </a:solidFill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234873-E5A0-FE0C-CA47-4A2898EF804D}"/>
              </a:ext>
            </a:extLst>
          </p:cNvPr>
          <p:cNvSpPr txBox="1"/>
          <p:nvPr/>
        </p:nvSpPr>
        <p:spPr>
          <a:xfrm>
            <a:off x="3031535" y="3692948"/>
            <a:ext cx="5367398" cy="861774"/>
          </a:xfrm>
          <a:prstGeom prst="rect">
            <a:avLst/>
          </a:prstGeom>
          <a:solidFill>
            <a:srgbClr val="DCEAF7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ru-RU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модуль </a:t>
            </a:r>
            <a:r>
              <a:rPr lang="en-US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ru-RU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10-1</a:t>
            </a:r>
            <a:r>
              <a:rPr lang="en-US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апреля </a:t>
            </a:r>
            <a:r>
              <a:rPr lang="en-US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ru-RU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 ЮФУ (г. Таганрог)</a:t>
            </a:r>
          </a:p>
          <a:p>
            <a:pPr marL="1201738" indent="-220663" defTabSz="914400">
              <a:buFont typeface="Courier New" panose="02070309020205020404" pitchFamily="49" charset="0"/>
              <a:buChar char="o"/>
            </a:pPr>
            <a:r>
              <a:rPr lang="ru-RU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Проектирование </a:t>
            </a:r>
            <a:r>
              <a:rPr lang="en-US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M2 (</a:t>
            </a:r>
            <a:r>
              <a:rPr lang="ru-RU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педагогический дизайн, результаты, треки, содержание образования</a:t>
            </a:r>
            <a:r>
              <a:rPr lang="en-US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200" dirty="0">
              <a:solidFill>
                <a:srgbClr val="09192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1738" indent="-220663" defTabSz="914400">
              <a:buFont typeface="Courier New" panose="02070309020205020404" pitchFamily="49" charset="0"/>
              <a:buChar char="o"/>
            </a:pPr>
            <a:r>
              <a:rPr lang="ru-RU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Партнеры и команда трансформации М2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E7BF5AD-C4BC-82F5-DAA0-CAB30FC21D90}"/>
              </a:ext>
            </a:extLst>
          </p:cNvPr>
          <p:cNvSpPr txBox="1"/>
          <p:nvPr/>
        </p:nvSpPr>
        <p:spPr>
          <a:xfrm>
            <a:off x="572398" y="5207711"/>
            <a:ext cx="5261136" cy="861774"/>
          </a:xfrm>
          <a:prstGeom prst="rect">
            <a:avLst/>
          </a:prstGeom>
          <a:solidFill>
            <a:srgbClr val="DCEAF7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 defTabSz="914400"/>
            <a:r>
              <a:rPr lang="ru-RU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модуль </a:t>
            </a:r>
            <a:r>
              <a:rPr lang="en-US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ru-RU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21-22 апреля </a:t>
            </a:r>
            <a:r>
              <a:rPr lang="en-US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ru-RU" sz="1400" b="1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ЮФУ (г. Ростов-на-Дону)</a:t>
            </a:r>
          </a:p>
          <a:p>
            <a:pPr marL="1336675" indent="-279400" defTabSz="914400">
              <a:buFont typeface="Courier New" panose="02070309020205020404" pitchFamily="49" charset="0"/>
              <a:buChar char="o"/>
            </a:pPr>
            <a:r>
              <a:rPr lang="ru-RU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Трансформационный ход </a:t>
            </a:r>
            <a:r>
              <a:rPr lang="en-US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ru-RU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проектное решение                  по реализации </a:t>
            </a:r>
            <a:r>
              <a:rPr lang="en-US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M2 </a:t>
            </a:r>
            <a:r>
              <a:rPr lang="ru-RU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2026 г.</a:t>
            </a:r>
          </a:p>
          <a:p>
            <a:pPr marL="1336675" indent="-279400" defTabSz="914400">
              <a:buFont typeface="Courier New" panose="02070309020205020404" pitchFamily="49" charset="0"/>
              <a:buChar char="o"/>
            </a:pPr>
            <a:r>
              <a:rPr lang="ru-RU" sz="1200" dirty="0">
                <a:solidFill>
                  <a:srgbClr val="09192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Итерационный проект внедрения решения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F09783B-443F-AD66-2480-4B116FD219C5}"/>
              </a:ext>
            </a:extLst>
          </p:cNvPr>
          <p:cNvSpPr txBox="1"/>
          <p:nvPr/>
        </p:nvSpPr>
        <p:spPr>
          <a:xfrm>
            <a:off x="6773347" y="5377196"/>
            <a:ext cx="146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Защита 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Борд</a:t>
            </a:r>
          </a:p>
          <a:p>
            <a:pPr defTabSz="914400"/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апреля 2026</a:t>
            </a:r>
          </a:p>
        </p:txBody>
      </p:sp>
      <p:cxnSp>
        <p:nvCxnSpPr>
          <p:cNvPr id="31" name="Соединительная линия уступом 30">
            <a:extLst>
              <a:ext uri="{FF2B5EF4-FFF2-40B4-BE49-F238E27FC236}">
                <a16:creationId xmlns:a16="http://schemas.microsoft.com/office/drawing/2014/main" id="{14150362-9A16-3404-EE83-4AE72CEB84B8}"/>
              </a:ext>
            </a:extLst>
          </p:cNvPr>
          <p:cNvCxnSpPr>
            <a:cxnSpLocks/>
          </p:cNvCxnSpPr>
          <p:nvPr/>
        </p:nvCxnSpPr>
        <p:spPr>
          <a:xfrm>
            <a:off x="6697133" y="2740496"/>
            <a:ext cx="691375" cy="941336"/>
          </a:xfrm>
          <a:prstGeom prst="bentConnector2">
            <a:avLst/>
          </a:prstGeom>
          <a:noFill/>
          <a:ln w="38100" cap="flat" cmpd="sng" algn="ctr">
            <a:solidFill>
              <a:srgbClr val="EE1E57"/>
            </a:solidFill>
            <a:prstDash val="solid"/>
            <a:miter lim="800000"/>
            <a:tailEnd type="triangle" w="lg" len="lg"/>
          </a:ln>
          <a:effectLst/>
        </p:spPr>
      </p:cxnSp>
      <p:sp>
        <p:nvSpPr>
          <p:cNvPr id="33" name="Треугольник 32">
            <a:extLst>
              <a:ext uri="{FF2B5EF4-FFF2-40B4-BE49-F238E27FC236}">
                <a16:creationId xmlns:a16="http://schemas.microsoft.com/office/drawing/2014/main" id="{2543FCFF-60F6-2091-2CF9-610F733CD02B}"/>
              </a:ext>
            </a:extLst>
          </p:cNvPr>
          <p:cNvSpPr/>
          <p:nvPr/>
        </p:nvSpPr>
        <p:spPr>
          <a:xfrm rot="5400000">
            <a:off x="6083244" y="5494761"/>
            <a:ext cx="380583" cy="287673"/>
          </a:xfrm>
          <a:prstGeom prst="triangle">
            <a:avLst/>
          </a:prstGeom>
          <a:solidFill>
            <a:srgbClr val="EE1E57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4" name="Рисунок 33" descr="Кирпичная стена здания со сплошной заливкой">
            <a:extLst>
              <a:ext uri="{FF2B5EF4-FFF2-40B4-BE49-F238E27FC236}">
                <a16:creationId xmlns:a16="http://schemas.microsoft.com/office/drawing/2014/main" id="{6B2F6165-FC51-0F7C-0513-CAEFD0F673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95939" y="3996267"/>
            <a:ext cx="468811" cy="468811"/>
          </a:xfrm>
          <a:prstGeom prst="rect">
            <a:avLst/>
          </a:prstGeom>
        </p:spPr>
      </p:pic>
      <p:pic>
        <p:nvPicPr>
          <p:cNvPr id="35" name="Рисунок 34" descr="Молоток1 со сплошной заливкой">
            <a:extLst>
              <a:ext uri="{FF2B5EF4-FFF2-40B4-BE49-F238E27FC236}">
                <a16:creationId xmlns:a16="http://schemas.microsoft.com/office/drawing/2014/main" id="{F4109D58-8973-F32D-1FCD-3EDE26CA5B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8991" y="2541752"/>
            <a:ext cx="397487" cy="397487"/>
          </a:xfrm>
          <a:prstGeom prst="rect">
            <a:avLst/>
          </a:prstGeom>
        </p:spPr>
      </p:pic>
      <p:pic>
        <p:nvPicPr>
          <p:cNvPr id="36" name="Рисунок 35" descr="Железнодорожные пути со сплошной заливкой">
            <a:extLst>
              <a:ext uri="{FF2B5EF4-FFF2-40B4-BE49-F238E27FC236}">
                <a16:creationId xmlns:a16="http://schemas.microsoft.com/office/drawing/2014/main" id="{B034871E-E988-B695-6530-BDA211414C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8991" y="5499184"/>
            <a:ext cx="527148" cy="527148"/>
          </a:xfrm>
          <a:prstGeom prst="rect">
            <a:avLst/>
          </a:prstGeom>
        </p:spPr>
      </p:pic>
      <p:pic>
        <p:nvPicPr>
          <p:cNvPr id="37" name="Рисунок 36" descr="Лектор со сплошной заливкой">
            <a:extLst>
              <a:ext uri="{FF2B5EF4-FFF2-40B4-BE49-F238E27FC236}">
                <a16:creationId xmlns:a16="http://schemas.microsoft.com/office/drawing/2014/main" id="{F26BEA95-3057-CC94-8743-D04AF5ECE4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76242" y="5393351"/>
            <a:ext cx="483295" cy="483295"/>
          </a:xfrm>
          <a:prstGeom prst="rect">
            <a:avLst/>
          </a:prstGeom>
        </p:spPr>
      </p:pic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3FB58BF3-DC4D-0180-E546-5538FC907750}"/>
              </a:ext>
            </a:extLst>
          </p:cNvPr>
          <p:cNvSpPr/>
          <p:nvPr/>
        </p:nvSpPr>
        <p:spPr>
          <a:xfrm>
            <a:off x="5996540" y="5197015"/>
            <a:ext cx="2402393" cy="861774"/>
          </a:xfrm>
          <a:prstGeom prst="rect">
            <a:avLst/>
          </a:prstGeom>
          <a:noFill/>
          <a:ln w="28575" cap="flat" cmpd="sng" algn="ctr">
            <a:solidFill>
              <a:srgbClr val="EE1E5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BB00D19-4967-F5B9-BC59-568ECD31005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2398" y="1377052"/>
            <a:ext cx="914400" cy="519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33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262ABC4-118F-4B2D-A8C2-F20A49EBAE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F0FB408-CE50-4D73-CDDF-20EAE4B44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5936097B-AD25-FD18-7704-AE419CA7A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1842" y="950202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A57486-16AD-AED1-D628-772BA962936D}"/>
              </a:ext>
            </a:extLst>
          </p:cNvPr>
          <p:cNvSpPr txBox="1"/>
          <p:nvPr/>
        </p:nvSpPr>
        <p:spPr>
          <a:xfrm>
            <a:off x="376842" y="396204"/>
            <a:ext cx="41024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500" b="1" dirty="0">
                <a:solidFill>
                  <a:srgbClr val="F7F7F7"/>
                </a:solidFill>
                <a:latin typeface="Aptos" panose="020B0004020202020204" pitchFamily="34" charset="0"/>
              </a:rPr>
              <a:t>Проект «Профессиональные школы ЮФУ»:</a:t>
            </a:r>
          </a:p>
          <a:p>
            <a:pPr defTabSz="685800"/>
            <a:r>
              <a:rPr lang="ru-RU" sz="1500" b="1" dirty="0">
                <a:solidFill>
                  <a:srgbClr val="F7F7F7"/>
                </a:solidFill>
                <a:latin typeface="Aptos" panose="020B0004020202020204" pitchFamily="34" charset="0"/>
              </a:rPr>
              <a:t> 4 в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22D8B7-5296-D6DD-F51F-8337B5B45CA4}"/>
              </a:ext>
            </a:extLst>
          </p:cNvPr>
          <p:cNvSpPr txBox="1"/>
          <p:nvPr/>
        </p:nvSpPr>
        <p:spPr>
          <a:xfrm>
            <a:off x="382012" y="1155546"/>
            <a:ext cx="46264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100" b="1" dirty="0">
                <a:solidFill>
                  <a:srgbClr val="F7F7F7"/>
                </a:solidFill>
                <a:latin typeface="Aptos" panose="020B0004020202020204" pitchFamily="34" charset="0"/>
              </a:rPr>
              <a:t>Интеграция проектов: </a:t>
            </a:r>
          </a:p>
          <a:p>
            <a:pPr defTabSz="685800"/>
            <a:endParaRPr lang="ru-RU" sz="500" b="1" dirty="0">
              <a:solidFill>
                <a:srgbClr val="F7F7F7"/>
              </a:solidFill>
              <a:latin typeface="Aptos" panose="020B0004020202020204" pitchFamily="34" charset="0"/>
            </a:endParaRPr>
          </a:p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00" dirty="0">
                <a:solidFill>
                  <a:srgbClr val="F7F7F7"/>
                </a:solidFill>
                <a:latin typeface="Aptos" panose="020B0004020202020204" pitchFamily="34" charset="0"/>
              </a:rPr>
              <a:t>«Олимпиада ЮФУ для поступающих в магистратуру»</a:t>
            </a:r>
          </a:p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00" dirty="0">
                <a:solidFill>
                  <a:srgbClr val="F7F7F7"/>
                </a:solidFill>
                <a:latin typeface="Aptos" panose="020B0004020202020204" pitchFamily="34" charset="0"/>
              </a:rPr>
              <a:t>«Выпускной потенциал ЮФУ: университетский контур ранней занятости»</a:t>
            </a:r>
          </a:p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00" dirty="0">
                <a:solidFill>
                  <a:srgbClr val="F7F7F7"/>
                </a:solidFill>
                <a:latin typeface="Aptos" panose="020B0004020202020204" pitchFamily="34" charset="0"/>
              </a:rPr>
              <a:t>«Развитие маркетинговой системы образовательных программ ЮФУ»</a:t>
            </a:r>
          </a:p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00" dirty="0">
                <a:solidFill>
                  <a:srgbClr val="F7F7F7"/>
                </a:solidFill>
                <a:latin typeface="Aptos" panose="020B0004020202020204" pitchFamily="34" charset="0"/>
              </a:rPr>
              <a:t>«Разработка и внедрение ОПОП в области ФМ и Фармации»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9E6787BA-1FD5-0DD0-E61E-1471F0F97EC5}"/>
              </a:ext>
            </a:extLst>
          </p:cNvPr>
          <p:cNvSpPr/>
          <p:nvPr/>
        </p:nvSpPr>
        <p:spPr>
          <a:xfrm>
            <a:off x="335528" y="2243701"/>
            <a:ext cx="5826071" cy="3775788"/>
          </a:xfrm>
          <a:prstGeom prst="roundRect">
            <a:avLst>
              <a:gd name="adj" fmla="val 4648"/>
            </a:avLst>
          </a:prstGeom>
          <a:solidFill>
            <a:srgbClr val="E1385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E5A577C1-EDBD-0F9B-25AF-3D29694590A7}"/>
              </a:ext>
            </a:extLst>
          </p:cNvPr>
          <p:cNvSpPr/>
          <p:nvPr/>
        </p:nvSpPr>
        <p:spPr>
          <a:xfrm>
            <a:off x="5621656" y="1516025"/>
            <a:ext cx="3202050" cy="1210622"/>
          </a:xfrm>
          <a:prstGeom prst="roundRect">
            <a:avLst>
              <a:gd name="adj" fmla="val 11373"/>
            </a:avLst>
          </a:prstGeom>
          <a:solidFill>
            <a:srgbClr val="0E2841">
              <a:lumMod val="10000"/>
              <a:lumOff val="90000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777BFC0E-94B5-75A1-3E93-B2815D78E20F}"/>
              </a:ext>
            </a:extLst>
          </p:cNvPr>
          <p:cNvSpPr/>
          <p:nvPr/>
        </p:nvSpPr>
        <p:spPr>
          <a:xfrm>
            <a:off x="5663400" y="3989129"/>
            <a:ext cx="3202050" cy="1210622"/>
          </a:xfrm>
          <a:prstGeom prst="roundRect">
            <a:avLst>
              <a:gd name="adj" fmla="val 12432"/>
            </a:avLst>
          </a:prstGeom>
          <a:solidFill>
            <a:srgbClr val="1D4992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332A385F-6133-606D-104F-607E9CC9846C}"/>
              </a:ext>
            </a:extLst>
          </p:cNvPr>
          <p:cNvSpPr/>
          <p:nvPr/>
        </p:nvSpPr>
        <p:spPr>
          <a:xfrm>
            <a:off x="5674754" y="5302487"/>
            <a:ext cx="3202050" cy="1210622"/>
          </a:xfrm>
          <a:prstGeom prst="roundRect">
            <a:avLst>
              <a:gd name="adj" fmla="val 12432"/>
            </a:avLst>
          </a:prstGeom>
          <a:solidFill>
            <a:srgbClr val="060C6B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698ED1-F2D1-E978-1E1D-3DEA1D51182A}"/>
              </a:ext>
            </a:extLst>
          </p:cNvPr>
          <p:cNvSpPr txBox="1"/>
          <p:nvPr/>
        </p:nvSpPr>
        <p:spPr>
          <a:xfrm>
            <a:off x="446394" y="2364197"/>
            <a:ext cx="39469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350" b="1" dirty="0">
                <a:solidFill>
                  <a:prstClr val="white"/>
                </a:solidFill>
                <a:latin typeface="Aptos" panose="02110004020202020204"/>
              </a:rPr>
              <a:t>Профессиональные школы ЮФУ  </a:t>
            </a:r>
            <a:r>
              <a:rPr lang="en-US" sz="1350" dirty="0">
                <a:solidFill>
                  <a:prstClr val="white"/>
                </a:solidFill>
                <a:latin typeface="Aptos" panose="02110004020202020204"/>
              </a:rPr>
              <a:t>|</a:t>
            </a:r>
            <a:r>
              <a:rPr lang="ru-RU" sz="1350" b="1" dirty="0">
                <a:solidFill>
                  <a:prstClr val="white"/>
                </a:solidFill>
                <a:latin typeface="Aptos" panose="02110004020202020204"/>
              </a:rPr>
              <a:t> </a:t>
            </a:r>
            <a:r>
              <a:rPr lang="en-US" sz="1350" b="1" dirty="0">
                <a:solidFill>
                  <a:prstClr val="white"/>
                </a:solidFill>
                <a:latin typeface="Aptos" panose="02110004020202020204"/>
              </a:rPr>
              <a:t> 21.5 </a:t>
            </a:r>
            <a:r>
              <a:rPr lang="ru-RU" sz="1050" dirty="0">
                <a:solidFill>
                  <a:prstClr val="white"/>
                </a:solidFill>
                <a:latin typeface="Aptos" panose="02110004020202020204"/>
              </a:rPr>
              <a:t>млн руб.</a:t>
            </a:r>
            <a:endParaRPr lang="ru-RU" sz="135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0001FB-59DC-F18D-44F9-3A25F379815F}"/>
              </a:ext>
            </a:extLst>
          </p:cNvPr>
          <p:cNvSpPr txBox="1"/>
          <p:nvPr/>
        </p:nvSpPr>
        <p:spPr>
          <a:xfrm>
            <a:off x="5674754" y="1557723"/>
            <a:ext cx="33295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u-RU" sz="1000" b="1" dirty="0">
                <a:solidFill>
                  <a:srgbClr val="1D4992"/>
                </a:solidFill>
                <a:latin typeface="Aptos" panose="02110004020202020204"/>
              </a:rPr>
              <a:t>Олимпиада для поступающих в магистратуру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D88780-C292-5291-7842-6021FAD6ACF8}"/>
              </a:ext>
            </a:extLst>
          </p:cNvPr>
          <p:cNvSpPr txBox="1"/>
          <p:nvPr/>
        </p:nvSpPr>
        <p:spPr>
          <a:xfrm>
            <a:off x="5727853" y="4072806"/>
            <a:ext cx="30460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u-RU" sz="1000" b="1" dirty="0">
                <a:solidFill>
                  <a:prstClr val="white"/>
                </a:solidFill>
                <a:latin typeface="Aptos" panose="02110004020202020204"/>
              </a:rPr>
              <a:t>Выпускной потенциал ЮФУ: университетский контур ранней занятости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32167E-52EF-C44C-53AF-133DC39FB18A}"/>
              </a:ext>
            </a:extLst>
          </p:cNvPr>
          <p:cNvSpPr txBox="1"/>
          <p:nvPr/>
        </p:nvSpPr>
        <p:spPr>
          <a:xfrm>
            <a:off x="5774112" y="5363339"/>
            <a:ext cx="30460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u-RU" sz="1000" b="1" dirty="0">
                <a:solidFill>
                  <a:prstClr val="white"/>
                </a:solidFill>
                <a:latin typeface="Aptos" panose="02110004020202020204"/>
              </a:rPr>
              <a:t>Развитие маркетинговой системы образовательных программ ЮФУ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C5E754A-AF96-D90B-63F1-0B6D63A6AE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879" y="2784774"/>
            <a:ext cx="3450180" cy="1912914"/>
          </a:xfrm>
          <a:prstGeom prst="roundRect">
            <a:avLst>
              <a:gd name="adj" fmla="val 5193"/>
            </a:avLst>
          </a:prstGeom>
          <a:ln>
            <a:solidFill>
              <a:srgbClr val="E13855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ABA5CEB-3AD5-ADE2-F8CC-C27046299D40}"/>
              </a:ext>
            </a:extLst>
          </p:cNvPr>
          <p:cNvSpPr txBox="1"/>
          <p:nvPr/>
        </p:nvSpPr>
        <p:spPr>
          <a:xfrm>
            <a:off x="3916955" y="2752789"/>
            <a:ext cx="1682161" cy="879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 lvl="1" defTabSz="685800">
              <a:spcAft>
                <a:spcPts val="225"/>
              </a:spcAft>
              <a:defRPr/>
            </a:pPr>
            <a:r>
              <a:rPr lang="ru-RU" sz="750" b="1" dirty="0">
                <a:solidFill>
                  <a:prstClr val="white"/>
                </a:solidFill>
                <a:latin typeface="Aptos" panose="02110004020202020204"/>
              </a:rPr>
              <a:t>Цель</a:t>
            </a:r>
          </a:p>
          <a:p>
            <a:pPr marL="108000" lvl="1" defTabSz="685800">
              <a:spcAft>
                <a:spcPts val="225"/>
              </a:spcAft>
              <a:defRPr/>
            </a:pPr>
            <a:r>
              <a:rPr lang="ru-RU" sz="600" dirty="0">
                <a:solidFill>
                  <a:prstClr val="white"/>
                </a:solidFill>
                <a:latin typeface="Aptos" panose="02110004020202020204"/>
              </a:rPr>
              <a:t>Трансформация модели ВО ЮФУ через создание ПШ как </a:t>
            </a:r>
            <a:r>
              <a:rPr lang="ru-RU" sz="600" b="1" dirty="0">
                <a:solidFill>
                  <a:prstClr val="white"/>
                </a:solidFill>
                <a:latin typeface="Aptos" panose="02110004020202020204"/>
              </a:rPr>
              <a:t>центров управления образовательными продуктами</a:t>
            </a:r>
            <a:r>
              <a:rPr lang="ru-RU" sz="600" dirty="0">
                <a:solidFill>
                  <a:prstClr val="white"/>
                </a:solidFill>
                <a:latin typeface="Aptos" panose="02110004020202020204"/>
              </a:rPr>
              <a:t>,</a:t>
            </a:r>
            <a:r>
              <a:rPr lang="ru-RU" sz="600" b="1" dirty="0">
                <a:solidFill>
                  <a:prstClr val="white"/>
                </a:solidFill>
                <a:latin typeface="Aptos" panose="02110004020202020204"/>
              </a:rPr>
              <a:t> </a:t>
            </a:r>
            <a:r>
              <a:rPr lang="ru-RU" sz="600" dirty="0">
                <a:solidFill>
                  <a:prstClr val="white"/>
                </a:solidFill>
                <a:latin typeface="Aptos" panose="02110004020202020204"/>
              </a:rPr>
              <a:t>обеспечивающих сборку, управление качеством и интеграцию с реальными задачами партнеров в контексте СНТР РФ и НПТЛ и т.д.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2E4038-691F-0D16-86A5-A85194A070D6}"/>
              </a:ext>
            </a:extLst>
          </p:cNvPr>
          <p:cNvSpPr txBox="1"/>
          <p:nvPr/>
        </p:nvSpPr>
        <p:spPr>
          <a:xfrm>
            <a:off x="3928225" y="3581066"/>
            <a:ext cx="1682161" cy="1166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8000" lvl="1" defTabSz="685800">
              <a:spcAft>
                <a:spcPts val="225"/>
              </a:spcAft>
              <a:defRPr/>
            </a:pPr>
            <a:r>
              <a:rPr lang="ru-RU" sz="750" b="1" dirty="0">
                <a:solidFill>
                  <a:prstClr val="white"/>
                </a:solidFill>
                <a:latin typeface="Aptos" panose="02110004020202020204"/>
              </a:rPr>
              <a:t>Задачи</a:t>
            </a:r>
          </a:p>
          <a:p>
            <a:pPr marL="203597" lvl="1" indent="-102394" defTabSz="685800">
              <a:spcAft>
                <a:spcPts val="150"/>
              </a:spcAft>
              <a:buFont typeface="Courier New" panose="02070309020205020404" pitchFamily="49" charset="0"/>
              <a:buChar char="o"/>
              <a:defRPr/>
            </a:pPr>
            <a:r>
              <a:rPr lang="ru-RU" sz="600" dirty="0">
                <a:solidFill>
                  <a:prstClr val="white"/>
                </a:solidFill>
                <a:latin typeface="Aptos" panose="02110004020202020204"/>
              </a:rPr>
              <a:t>формирование компетентностных моделей выпускника</a:t>
            </a:r>
          </a:p>
          <a:p>
            <a:pPr marL="203597" lvl="1" indent="-102394" defTabSz="685800">
              <a:spcAft>
                <a:spcPts val="150"/>
              </a:spcAft>
              <a:buFont typeface="Courier New" panose="02070309020205020404" pitchFamily="49" charset="0"/>
              <a:buChar char="o"/>
              <a:defRPr/>
            </a:pPr>
            <a:r>
              <a:rPr lang="ru-RU" sz="600" dirty="0">
                <a:solidFill>
                  <a:prstClr val="white"/>
                </a:solidFill>
                <a:latin typeface="Aptos" panose="02110004020202020204"/>
              </a:rPr>
              <a:t>Разработка архитектуры ОП и ТЗ         на дисциплины / курсы / модули</a:t>
            </a:r>
          </a:p>
          <a:p>
            <a:pPr marL="203597" lvl="1" indent="-102394" defTabSz="685800">
              <a:spcAft>
                <a:spcPts val="150"/>
              </a:spcAft>
              <a:buFont typeface="Courier New" panose="02070309020205020404" pitchFamily="49" charset="0"/>
              <a:buChar char="o"/>
              <a:defRPr/>
            </a:pPr>
            <a:r>
              <a:rPr lang="ru-RU" sz="600" dirty="0">
                <a:solidFill>
                  <a:prstClr val="white"/>
                </a:solidFill>
                <a:latin typeface="Aptos" panose="02110004020202020204"/>
              </a:rPr>
              <a:t>Независимая оценка качества ОП</a:t>
            </a:r>
          </a:p>
          <a:p>
            <a:pPr marL="203597" lvl="1" indent="-102394" defTabSz="685800">
              <a:spcAft>
                <a:spcPts val="150"/>
              </a:spcAft>
              <a:buFont typeface="Courier New" panose="02070309020205020404" pitchFamily="49" charset="0"/>
              <a:buChar char="o"/>
              <a:defRPr/>
            </a:pPr>
            <a:r>
              <a:rPr lang="ru-RU" sz="600" dirty="0">
                <a:solidFill>
                  <a:prstClr val="white"/>
                </a:solidFill>
                <a:latin typeface="Aptos" panose="02110004020202020204"/>
              </a:rPr>
              <a:t>Формирование и развитие продуктовых команд</a:t>
            </a:r>
          </a:p>
          <a:p>
            <a:pPr marL="203597" lvl="1" indent="-102394" defTabSz="685800">
              <a:spcAft>
                <a:spcPts val="150"/>
              </a:spcAft>
              <a:buFont typeface="Courier New" panose="02070309020205020404" pitchFamily="49" charset="0"/>
              <a:buChar char="o"/>
              <a:defRPr/>
            </a:pPr>
            <a:r>
              <a:rPr lang="ru-RU" sz="600" dirty="0">
                <a:solidFill>
                  <a:prstClr val="white"/>
                </a:solidFill>
                <a:latin typeface="Aptos" panose="02110004020202020204"/>
              </a:rPr>
              <a:t>Привлечение индустриального софинансирования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D01ACEEC-351A-9B56-FCEB-A333166FB420}"/>
              </a:ext>
            </a:extLst>
          </p:cNvPr>
          <p:cNvSpPr/>
          <p:nvPr/>
        </p:nvSpPr>
        <p:spPr>
          <a:xfrm>
            <a:off x="4090206" y="4855664"/>
            <a:ext cx="1414277" cy="916115"/>
          </a:xfrm>
          <a:prstGeom prst="roundRect">
            <a:avLst>
              <a:gd name="adj" fmla="val 9671"/>
            </a:avLst>
          </a:prstGeom>
          <a:solidFill>
            <a:srgbClr val="F7F7F7"/>
          </a:solidFill>
          <a:ln w="9525" cap="flat" cmpd="sng" algn="ctr">
            <a:solidFill>
              <a:srgbClr val="E1385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4230E75-46E1-4D81-531A-93C87F417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878" y="4855664"/>
            <a:ext cx="3465971" cy="916115"/>
          </a:xfrm>
          <a:prstGeom prst="roundRect">
            <a:avLst>
              <a:gd name="adj" fmla="val 12507"/>
            </a:avLst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ADB371-E312-596D-F43B-1FE1F149C324}"/>
              </a:ext>
            </a:extLst>
          </p:cNvPr>
          <p:cNvSpPr txBox="1"/>
          <p:nvPr/>
        </p:nvSpPr>
        <p:spPr>
          <a:xfrm>
            <a:off x="4078262" y="4878345"/>
            <a:ext cx="1414277" cy="8707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204" indent="-95250" defTabSz="685800">
              <a:spcAft>
                <a:spcPts val="150"/>
              </a:spcAft>
              <a:buFont typeface="Courier New" panose="02070309020205020404" pitchFamily="49" charset="0"/>
              <a:buChar char="o"/>
              <a:defRPr/>
            </a:pPr>
            <a:r>
              <a:rPr lang="ru-RU" sz="675" b="1" dirty="0">
                <a:solidFill>
                  <a:srgbClr val="1D4992"/>
                </a:solidFill>
                <a:latin typeface="Aptos" panose="02110004020202020204"/>
              </a:rPr>
              <a:t>Трехкомпонентная архитектура </a:t>
            </a:r>
            <a:r>
              <a:rPr lang="ru-RU" sz="675" dirty="0">
                <a:solidFill>
                  <a:srgbClr val="1D4992"/>
                </a:solidFill>
                <a:latin typeface="Aptos" panose="02110004020202020204"/>
              </a:rPr>
              <a:t>программ ВО</a:t>
            </a:r>
          </a:p>
          <a:p>
            <a:pPr marL="101204" indent="-95250" defTabSz="685800">
              <a:spcAft>
                <a:spcPts val="150"/>
              </a:spcAft>
              <a:buFont typeface="Courier New" panose="02070309020205020404" pitchFamily="49" charset="0"/>
              <a:buChar char="o"/>
              <a:defRPr/>
            </a:pPr>
            <a:r>
              <a:rPr lang="ru-RU" sz="675" b="1" dirty="0">
                <a:solidFill>
                  <a:srgbClr val="1D4992"/>
                </a:solidFill>
                <a:latin typeface="Aptos" panose="02110004020202020204"/>
              </a:rPr>
              <a:t>Проектное обучение </a:t>
            </a:r>
            <a:r>
              <a:rPr lang="ru-RU" sz="675" dirty="0">
                <a:solidFill>
                  <a:srgbClr val="1D4992"/>
                </a:solidFill>
                <a:latin typeface="Aptos" panose="02110004020202020204"/>
              </a:rPr>
              <a:t>как базовая образовательная технология</a:t>
            </a:r>
          </a:p>
          <a:p>
            <a:pPr marL="101204" indent="-95250" defTabSz="685800">
              <a:spcAft>
                <a:spcPts val="150"/>
              </a:spcAft>
              <a:buFont typeface="Courier New" panose="02070309020205020404" pitchFamily="49" charset="0"/>
              <a:buChar char="o"/>
              <a:defRPr/>
            </a:pPr>
            <a:r>
              <a:rPr lang="ru-RU" sz="675" dirty="0">
                <a:solidFill>
                  <a:srgbClr val="1D4992"/>
                </a:solidFill>
                <a:latin typeface="Aptos" panose="02110004020202020204"/>
              </a:rPr>
              <a:t>Вклад в СЦ 4: </a:t>
            </a:r>
            <a:r>
              <a:rPr lang="ru-RU" sz="675" b="1" dirty="0">
                <a:solidFill>
                  <a:srgbClr val="1D4992"/>
                </a:solidFill>
                <a:latin typeface="Aptos" panose="02110004020202020204"/>
              </a:rPr>
              <a:t>Серийное выращивание стартапов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AE6143C-4372-0415-2105-CCC04101B40D}"/>
              </a:ext>
            </a:extLst>
          </p:cNvPr>
          <p:cNvSpPr txBox="1"/>
          <p:nvPr/>
        </p:nvSpPr>
        <p:spPr>
          <a:xfrm>
            <a:off x="5684130" y="1829688"/>
            <a:ext cx="2783501" cy="775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rgbClr val="060C6B"/>
                </a:solidFill>
                <a:latin typeface="Aptos" panose="02110004020202020204"/>
              </a:rPr>
              <a:t>привлечение и отбор выдающихся иностранных абитуриентов, поступающих в магистратуру</a:t>
            </a:r>
          </a:p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rgbClr val="060C6B"/>
                </a:solidFill>
                <a:latin typeface="Aptos" panose="02110004020202020204"/>
              </a:rPr>
              <a:t>финансовая поддержка победителей и база          данных для отбора на ПВЗ</a:t>
            </a:r>
          </a:p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rgbClr val="060C6B"/>
                </a:solidFill>
                <a:latin typeface="Aptos" panose="02110004020202020204"/>
              </a:rPr>
              <a:t>развитие международных академических партнерств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BABC015E-DFF0-AE77-2F92-80A64143AEC7}"/>
              </a:ext>
            </a:extLst>
          </p:cNvPr>
          <p:cNvSpPr/>
          <p:nvPr/>
        </p:nvSpPr>
        <p:spPr>
          <a:xfrm>
            <a:off x="8286867" y="1883671"/>
            <a:ext cx="619135" cy="620641"/>
          </a:xfrm>
          <a:prstGeom prst="ellipse">
            <a:avLst/>
          </a:prstGeom>
          <a:solidFill>
            <a:srgbClr val="E1385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8D2813-61E8-BF58-250C-A45C44BB6FF1}"/>
              </a:ext>
            </a:extLst>
          </p:cNvPr>
          <p:cNvSpPr txBox="1"/>
          <p:nvPr/>
        </p:nvSpPr>
        <p:spPr>
          <a:xfrm rot="20624862">
            <a:off x="8235427" y="1924472"/>
            <a:ext cx="71205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1350" b="1" dirty="0">
                <a:solidFill>
                  <a:prstClr val="white"/>
                </a:solidFill>
                <a:latin typeface="Aptos" panose="02110004020202020204"/>
              </a:rPr>
              <a:t>20+ </a:t>
            </a:r>
          </a:p>
          <a:p>
            <a:pPr algn="ctr" defTabSz="685800"/>
            <a:r>
              <a:rPr lang="ru-RU" sz="675" dirty="0">
                <a:solidFill>
                  <a:prstClr val="white"/>
                </a:solidFill>
                <a:latin typeface="Aptos" panose="02110004020202020204"/>
              </a:rPr>
              <a:t>победителей </a:t>
            </a:r>
          </a:p>
          <a:p>
            <a:pPr algn="ctr" defTabSz="685800"/>
            <a:r>
              <a:rPr lang="ru-RU" sz="675" dirty="0">
                <a:solidFill>
                  <a:prstClr val="white"/>
                </a:solidFill>
                <a:latin typeface="Aptos" panose="02110004020202020204"/>
              </a:rPr>
              <a:t>ежегодно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F01965E-7311-6ECE-8373-C0CFD04EFCBC}"/>
              </a:ext>
            </a:extLst>
          </p:cNvPr>
          <p:cNvSpPr txBox="1"/>
          <p:nvPr/>
        </p:nvSpPr>
        <p:spPr>
          <a:xfrm>
            <a:off x="5774112" y="4440260"/>
            <a:ext cx="2832111" cy="654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chemeClr val="bg1">
                    <a:lumMod val="95000"/>
                  </a:schemeClr>
                </a:solidFill>
                <a:latin typeface="Aptos" panose="02110004020202020204"/>
              </a:rPr>
              <a:t>уровневый доступ для работодателей                          (пакетные предложения)</a:t>
            </a:r>
          </a:p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chemeClr val="bg1">
                    <a:lumMod val="95000"/>
                  </a:schemeClr>
                </a:solidFill>
                <a:latin typeface="Aptos" panose="02110004020202020204"/>
              </a:rPr>
              <a:t>оценка готовности к трудоустройству</a:t>
            </a:r>
          </a:p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chemeClr val="bg1">
                    <a:lumMod val="95000"/>
                  </a:schemeClr>
                </a:solidFill>
                <a:latin typeface="Aptos" panose="02110004020202020204"/>
              </a:rPr>
              <a:t>треки раннего входа в профессию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FBD7E4-F367-1A44-CFFF-156499878C33}"/>
              </a:ext>
            </a:extLst>
          </p:cNvPr>
          <p:cNvSpPr txBox="1"/>
          <p:nvPr/>
        </p:nvSpPr>
        <p:spPr>
          <a:xfrm>
            <a:off x="7966095" y="4440715"/>
            <a:ext cx="729092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ru-RU" sz="2100" b="1" dirty="0">
                <a:solidFill>
                  <a:prstClr val="white"/>
                </a:solidFill>
                <a:latin typeface="Aptos" panose="02110004020202020204"/>
              </a:rPr>
              <a:t>80</a:t>
            </a:r>
            <a:r>
              <a:rPr lang="en-US" sz="2100" b="1" dirty="0">
                <a:solidFill>
                  <a:prstClr val="white"/>
                </a:solidFill>
                <a:latin typeface="Aptos" panose="02110004020202020204"/>
              </a:rPr>
              <a:t>%</a:t>
            </a:r>
            <a:r>
              <a:rPr lang="ru-RU" sz="1500" b="1" dirty="0">
                <a:solidFill>
                  <a:prstClr val="white"/>
                </a:solidFill>
                <a:latin typeface="Aptos" panose="02110004020202020204"/>
              </a:rPr>
              <a:t> </a:t>
            </a:r>
          </a:p>
          <a:p>
            <a:pPr algn="ctr" defTabSz="685800"/>
            <a:r>
              <a:rPr lang="ru-RU" sz="675" dirty="0">
                <a:solidFill>
                  <a:prstClr val="white"/>
                </a:solidFill>
                <a:latin typeface="Aptos" panose="02110004020202020204"/>
              </a:rPr>
              <a:t>качественной занятости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8B9866-B686-C3E1-2594-539C239E76A1}"/>
              </a:ext>
            </a:extLst>
          </p:cNvPr>
          <p:cNvSpPr txBox="1"/>
          <p:nvPr/>
        </p:nvSpPr>
        <p:spPr>
          <a:xfrm>
            <a:off x="5774112" y="5770598"/>
            <a:ext cx="2832111" cy="654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chemeClr val="bg1">
                    <a:lumMod val="95000"/>
                  </a:schemeClr>
                </a:solidFill>
                <a:latin typeface="Aptos" panose="02110004020202020204"/>
              </a:rPr>
              <a:t>стандартизированный маркетинговый подход </a:t>
            </a:r>
          </a:p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chemeClr val="bg1">
                    <a:lumMod val="95000"/>
                  </a:schemeClr>
                </a:solidFill>
                <a:latin typeface="Aptos" panose="02110004020202020204"/>
              </a:rPr>
              <a:t>развитие профессиональных маркетинговых компетенций и культуры</a:t>
            </a:r>
          </a:p>
          <a:p>
            <a:pPr marL="101204" indent="-101204" defTabSz="685800"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788" dirty="0">
                <a:solidFill>
                  <a:schemeClr val="bg1">
                    <a:lumMod val="95000"/>
                  </a:schemeClr>
                </a:solidFill>
                <a:latin typeface="Aptos" panose="02110004020202020204"/>
              </a:rPr>
              <a:t>цифровая витрина ОП и современный видеоконтент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574CD71D-2B06-FB5C-E8B0-E0FDF9B8ACAF}"/>
              </a:ext>
            </a:extLst>
          </p:cNvPr>
          <p:cNvSpPr/>
          <p:nvPr/>
        </p:nvSpPr>
        <p:spPr>
          <a:xfrm>
            <a:off x="8328611" y="5610770"/>
            <a:ext cx="619135" cy="620641"/>
          </a:xfrm>
          <a:prstGeom prst="ellipse">
            <a:avLst/>
          </a:prstGeom>
          <a:solidFill>
            <a:srgbClr val="E1385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314232-361A-37BA-1FCC-1D7390DE8F70}"/>
              </a:ext>
            </a:extLst>
          </p:cNvPr>
          <p:cNvSpPr txBox="1"/>
          <p:nvPr/>
        </p:nvSpPr>
        <p:spPr>
          <a:xfrm rot="1457506">
            <a:off x="8335539" y="5693037"/>
            <a:ext cx="64472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1350" b="1" dirty="0">
                <a:solidFill>
                  <a:prstClr val="white"/>
                </a:solidFill>
                <a:latin typeface="Aptos" panose="02110004020202020204"/>
              </a:rPr>
              <a:t>100</a:t>
            </a:r>
            <a:r>
              <a:rPr lang="en-US" sz="1350" b="1" dirty="0">
                <a:solidFill>
                  <a:prstClr val="white"/>
                </a:solidFill>
                <a:latin typeface="Aptos" panose="02110004020202020204"/>
              </a:rPr>
              <a:t>%</a:t>
            </a:r>
            <a:r>
              <a:rPr lang="ru-RU" sz="1350" b="1" dirty="0">
                <a:solidFill>
                  <a:prstClr val="white"/>
                </a:solidFill>
                <a:latin typeface="Aptos" panose="02110004020202020204"/>
              </a:rPr>
              <a:t> </a:t>
            </a:r>
          </a:p>
          <a:p>
            <a:pPr algn="ctr" defTabSz="685800"/>
            <a:r>
              <a:rPr lang="ru-RU" sz="675" dirty="0">
                <a:solidFill>
                  <a:prstClr val="white"/>
                </a:solidFill>
                <a:latin typeface="Aptos" panose="02110004020202020204"/>
              </a:rPr>
              <a:t>программ </a:t>
            </a:r>
          </a:p>
          <a:p>
            <a:pPr algn="ctr" defTabSz="685800"/>
            <a:r>
              <a:rPr lang="ru-RU" sz="675" dirty="0">
                <a:solidFill>
                  <a:prstClr val="white"/>
                </a:solidFill>
                <a:latin typeface="Aptos" panose="02110004020202020204"/>
              </a:rPr>
              <a:t>ПШ</a:t>
            </a:r>
          </a:p>
        </p:txBody>
      </p:sp>
      <p:sp>
        <p:nvSpPr>
          <p:cNvPr id="43" name="Скругленный прямоугольник 42">
            <a:extLst>
              <a:ext uri="{FF2B5EF4-FFF2-40B4-BE49-F238E27FC236}">
                <a16:creationId xmlns:a16="http://schemas.microsoft.com/office/drawing/2014/main" id="{F567600C-AAB7-FF37-1913-79521134897F}"/>
              </a:ext>
            </a:extLst>
          </p:cNvPr>
          <p:cNvSpPr/>
          <p:nvPr/>
        </p:nvSpPr>
        <p:spPr>
          <a:xfrm>
            <a:off x="5649849" y="2889251"/>
            <a:ext cx="3202050" cy="991984"/>
          </a:xfrm>
          <a:prstGeom prst="roundRect">
            <a:avLst>
              <a:gd name="adj" fmla="val 12432"/>
            </a:avLst>
          </a:prstGeom>
          <a:solidFill>
            <a:srgbClr val="58D8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CB4712B-295F-D1AA-2513-705A914A8CE3}"/>
              </a:ext>
            </a:extLst>
          </p:cNvPr>
          <p:cNvSpPr txBox="1"/>
          <p:nvPr/>
        </p:nvSpPr>
        <p:spPr>
          <a:xfrm>
            <a:off x="5730311" y="2976576"/>
            <a:ext cx="2984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rgbClr val="1D4992"/>
                </a:solidFill>
                <a:latin typeface="Aptos" panose="02110004020202020204"/>
              </a:rPr>
              <a:t>Разработка и внедрение ОПОП </a:t>
            </a:r>
            <a:r>
              <a:rPr lang="ru-RU" sz="800" dirty="0">
                <a:solidFill>
                  <a:srgbClr val="1D4992"/>
                </a:solidFill>
                <a:latin typeface="Aptos" panose="02110004020202020204"/>
              </a:rPr>
              <a:t>полного цикла          и формирование развивающей среды для подготовки конкурентоспособных специалистов </a:t>
            </a:r>
            <a:r>
              <a:rPr lang="ru-RU" sz="1000" b="1" dirty="0">
                <a:solidFill>
                  <a:srgbClr val="1D4992"/>
                </a:solidFill>
                <a:latin typeface="Aptos" panose="02110004020202020204"/>
              </a:rPr>
              <a:t>в области фундаментальной медицины  </a:t>
            </a:r>
          </a:p>
          <a:p>
            <a:r>
              <a:rPr lang="ru-RU" sz="1000" b="1" dirty="0">
                <a:solidFill>
                  <a:srgbClr val="1D4992"/>
                </a:solidFill>
                <a:latin typeface="Aptos" panose="02110004020202020204"/>
              </a:rPr>
              <a:t>и фармации 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78A17836-EA21-909A-AB9D-D7C980A16C55}"/>
              </a:ext>
            </a:extLst>
          </p:cNvPr>
          <p:cNvSpPr/>
          <p:nvPr/>
        </p:nvSpPr>
        <p:spPr>
          <a:xfrm>
            <a:off x="8323119" y="3210846"/>
            <a:ext cx="619135" cy="620641"/>
          </a:xfrm>
          <a:prstGeom prst="ellipse">
            <a:avLst/>
          </a:prstGeom>
          <a:solidFill>
            <a:srgbClr val="080C6B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46" name="Рисунок 45" descr="Лекарство со сплошной заливкой">
            <a:extLst>
              <a:ext uri="{FF2B5EF4-FFF2-40B4-BE49-F238E27FC236}">
                <a16:creationId xmlns:a16="http://schemas.microsoft.com/office/drawing/2014/main" id="{5B3A039C-6B95-5813-1C5E-E348E64DE1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45219" y="3347073"/>
            <a:ext cx="374936" cy="374936"/>
          </a:xfrm>
          <a:prstGeom prst="rect">
            <a:avLst/>
          </a:prstGeom>
        </p:spPr>
      </p:pic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id="{BCD6CDA7-EF0D-6D55-A231-E9C3CD8783FD}"/>
              </a:ext>
            </a:extLst>
          </p:cNvPr>
          <p:cNvSpPr/>
          <p:nvPr/>
        </p:nvSpPr>
        <p:spPr>
          <a:xfrm>
            <a:off x="7887387" y="4424893"/>
            <a:ext cx="886508" cy="676798"/>
          </a:xfrm>
          <a:prstGeom prst="roundRect">
            <a:avLst/>
          </a:prstGeom>
          <a:noFill/>
          <a:ln w="95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2099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E71503-F778-2875-0520-C908E45BC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B00112-D793-0BC5-635C-018F4EF68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95F825F3-0A5A-9FDA-138F-8D43DFE136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51842" y="950202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48274B-114F-E2DA-57BC-C855367952F9}"/>
              </a:ext>
            </a:extLst>
          </p:cNvPr>
          <p:cNvSpPr txBox="1"/>
          <p:nvPr/>
        </p:nvSpPr>
        <p:spPr>
          <a:xfrm>
            <a:off x="376842" y="396204"/>
            <a:ext cx="268214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Профессиональные школы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в системе управления</a:t>
            </a:r>
          </a:p>
        </p:txBody>
      </p:sp>
      <p:cxnSp>
        <p:nvCxnSpPr>
          <p:cNvPr id="129" name="Прямая соединительная линия 128">
            <a:extLst>
              <a:ext uri="{FF2B5EF4-FFF2-40B4-BE49-F238E27FC236}">
                <a16:creationId xmlns:a16="http://schemas.microsoft.com/office/drawing/2014/main" id="{CFEA356F-AFCE-27A4-D5B1-9BAB2EC559D4}"/>
              </a:ext>
            </a:extLst>
          </p:cNvPr>
          <p:cNvCxnSpPr>
            <a:cxnSpLocks/>
            <a:stCxn id="144" idx="3"/>
            <a:endCxn id="145" idx="1"/>
          </p:cNvCxnSpPr>
          <p:nvPr/>
        </p:nvCxnSpPr>
        <p:spPr>
          <a:xfrm flipV="1">
            <a:off x="2626856" y="4708438"/>
            <a:ext cx="158235" cy="982"/>
          </a:xfrm>
          <a:prstGeom prst="line">
            <a:avLst/>
          </a:prstGeom>
          <a:noFill/>
          <a:ln w="12700" cap="flat" cmpd="sng" algn="ctr">
            <a:solidFill>
              <a:srgbClr val="F7F7F7"/>
            </a:solidFill>
            <a:prstDash val="solid"/>
            <a:miter lim="800000"/>
          </a:ln>
          <a:effectLst/>
        </p:spPr>
      </p:cxnSp>
      <p:sp>
        <p:nvSpPr>
          <p:cNvPr id="130" name="Скругленный прямоугольник 129">
            <a:extLst>
              <a:ext uri="{FF2B5EF4-FFF2-40B4-BE49-F238E27FC236}">
                <a16:creationId xmlns:a16="http://schemas.microsoft.com/office/drawing/2014/main" id="{31771A8B-1180-2AD0-9FD2-BD0BA9AD58CE}"/>
              </a:ext>
            </a:extLst>
          </p:cNvPr>
          <p:cNvSpPr/>
          <p:nvPr/>
        </p:nvSpPr>
        <p:spPr>
          <a:xfrm>
            <a:off x="1992903" y="2513748"/>
            <a:ext cx="1841081" cy="812346"/>
          </a:xfrm>
          <a:prstGeom prst="roundRect">
            <a:avLst/>
          </a:prstGeom>
          <a:solidFill>
            <a:srgbClr val="070D6B">
              <a:lumMod val="85000"/>
            </a:srgbClr>
          </a:solidFill>
          <a:ln w="12700" cap="flat" cmpd="sng" algn="ctr">
            <a:solidFill>
              <a:srgbClr val="568ADF">
                <a:alpha val="27843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31" name="Скругленный прямоугольник 130">
            <a:extLst>
              <a:ext uri="{FF2B5EF4-FFF2-40B4-BE49-F238E27FC236}">
                <a16:creationId xmlns:a16="http://schemas.microsoft.com/office/drawing/2014/main" id="{C78FCFFD-DBAA-C9A6-9398-147EA5FFB07C}"/>
              </a:ext>
            </a:extLst>
          </p:cNvPr>
          <p:cNvSpPr/>
          <p:nvPr/>
        </p:nvSpPr>
        <p:spPr>
          <a:xfrm>
            <a:off x="1206062" y="2149246"/>
            <a:ext cx="6723992" cy="3168477"/>
          </a:xfrm>
          <a:prstGeom prst="roundRect">
            <a:avLst>
              <a:gd name="adj" fmla="val 5595"/>
            </a:avLst>
          </a:prstGeom>
          <a:noFill/>
          <a:ln w="28575" cap="flat" cmpd="sng" algn="ctr">
            <a:solidFill>
              <a:srgbClr val="70AB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32" name="Прямоугольник 131">
            <a:extLst>
              <a:ext uri="{FF2B5EF4-FFF2-40B4-BE49-F238E27FC236}">
                <a16:creationId xmlns:a16="http://schemas.microsoft.com/office/drawing/2014/main" id="{7197ED9C-FDAD-A1EB-4E0C-8BF79C7BADCA}"/>
              </a:ext>
            </a:extLst>
          </p:cNvPr>
          <p:cNvSpPr/>
          <p:nvPr/>
        </p:nvSpPr>
        <p:spPr>
          <a:xfrm>
            <a:off x="1002035" y="2672494"/>
            <a:ext cx="830848" cy="1951265"/>
          </a:xfrm>
          <a:prstGeom prst="rect">
            <a:avLst/>
          </a:prstGeom>
          <a:solidFill>
            <a:srgbClr val="02003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33" name="Прямоугольник 132">
            <a:extLst>
              <a:ext uri="{FF2B5EF4-FFF2-40B4-BE49-F238E27FC236}">
                <a16:creationId xmlns:a16="http://schemas.microsoft.com/office/drawing/2014/main" id="{D0011D8C-4224-2006-DB95-725CB50BD09D}"/>
              </a:ext>
            </a:extLst>
          </p:cNvPr>
          <p:cNvSpPr/>
          <p:nvPr/>
        </p:nvSpPr>
        <p:spPr>
          <a:xfrm>
            <a:off x="7389718" y="2672494"/>
            <a:ext cx="753705" cy="1951265"/>
          </a:xfrm>
          <a:prstGeom prst="rect">
            <a:avLst/>
          </a:prstGeom>
          <a:solidFill>
            <a:srgbClr val="02003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34" name="Прямоугольник 133">
            <a:extLst>
              <a:ext uri="{FF2B5EF4-FFF2-40B4-BE49-F238E27FC236}">
                <a16:creationId xmlns:a16="http://schemas.microsoft.com/office/drawing/2014/main" id="{8BE18281-5475-7466-A70D-0F5358916C2B}"/>
              </a:ext>
            </a:extLst>
          </p:cNvPr>
          <p:cNvSpPr/>
          <p:nvPr/>
        </p:nvSpPr>
        <p:spPr>
          <a:xfrm rot="5400000">
            <a:off x="4366359" y="192153"/>
            <a:ext cx="432707" cy="3890285"/>
          </a:xfrm>
          <a:prstGeom prst="rect">
            <a:avLst/>
          </a:prstGeom>
          <a:solidFill>
            <a:srgbClr val="02003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id="{754CC96C-FDF6-2F5C-8F02-E1AC2D4B4A40}"/>
              </a:ext>
            </a:extLst>
          </p:cNvPr>
          <p:cNvSpPr/>
          <p:nvPr/>
        </p:nvSpPr>
        <p:spPr>
          <a:xfrm rot="5400000">
            <a:off x="4355646" y="3342729"/>
            <a:ext cx="432707" cy="3890285"/>
          </a:xfrm>
          <a:prstGeom prst="rect">
            <a:avLst/>
          </a:prstGeom>
          <a:solidFill>
            <a:srgbClr val="02003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2C1DE06-05D5-6E64-D7CB-A3B75AF8919A}"/>
              </a:ext>
            </a:extLst>
          </p:cNvPr>
          <p:cNvSpPr txBox="1"/>
          <p:nvPr/>
        </p:nvSpPr>
        <p:spPr>
          <a:xfrm>
            <a:off x="1155528" y="1734353"/>
            <a:ext cx="22685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Технологическое лидерство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Большие вызовы 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| Survival topics</a:t>
            </a:r>
            <a:endParaRPr kumimoji="0" lang="ru-RU" sz="1050" b="1" i="0" u="none" strike="noStrike" kern="0" cap="none" spc="0" normalizeH="0" baseline="0" noProof="0" dirty="0">
              <a:ln>
                <a:noFill/>
              </a:ln>
              <a:solidFill>
                <a:srgbClr val="70ABFF"/>
              </a:solidFill>
              <a:effectLst/>
              <a:uLnTx/>
              <a:uFillTx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795B574-FECE-143A-0FEF-1DE2A2A83311}"/>
              </a:ext>
            </a:extLst>
          </p:cNvPr>
          <p:cNvSpPr txBox="1"/>
          <p:nvPr/>
        </p:nvSpPr>
        <p:spPr>
          <a:xfrm>
            <a:off x="6452492" y="1729678"/>
            <a:ext cx="14897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Новая модель образования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252B5826-C242-ACF7-3190-EF47EFDDC4F0}"/>
              </a:ext>
            </a:extLst>
          </p:cNvPr>
          <p:cNvSpPr txBox="1"/>
          <p:nvPr/>
        </p:nvSpPr>
        <p:spPr>
          <a:xfrm>
            <a:off x="1151772" y="5325072"/>
            <a:ext cx="258756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Программа развития 2025-2036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Стратегия инженерного образования</a:t>
            </a:r>
            <a:endParaRPr kumimoji="0" lang="ru-RU" sz="1350" b="1" i="0" u="none" strike="noStrike" kern="0" cap="none" spc="0" normalizeH="0" baseline="0" noProof="0" dirty="0">
              <a:ln>
                <a:noFill/>
              </a:ln>
              <a:solidFill>
                <a:srgbClr val="70ABFF"/>
              </a:solidFill>
              <a:effectLst/>
              <a:uLnTx/>
              <a:uFillTx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053DFF77-F880-6B51-D474-C82A89B62938}"/>
              </a:ext>
            </a:extLst>
          </p:cNvPr>
          <p:cNvSpPr txBox="1"/>
          <p:nvPr/>
        </p:nvSpPr>
        <p:spPr>
          <a:xfrm>
            <a:off x="6895809" y="5347579"/>
            <a:ext cx="11336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Рынок </a:t>
            </a:r>
            <a:r>
              <a:rPr kumimoji="0" lang="en-US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| </a:t>
            </a:r>
            <a:r>
              <a:rPr kumimoji="0" lang="ru-RU" sz="1050" b="1" i="0" u="none" strike="noStrike" kern="0" cap="none" spc="0" normalizeH="0" baseline="0" noProof="0" dirty="0">
                <a:ln>
                  <a:noFill/>
                </a:ln>
                <a:solidFill>
                  <a:srgbClr val="70ABFF"/>
                </a:solidFill>
                <a:effectLst/>
                <a:uLnTx/>
                <a:uFillTx/>
              </a:rPr>
              <a:t>Регион</a:t>
            </a:r>
          </a:p>
        </p:txBody>
      </p: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id="{749592BA-AE45-BCEE-7E79-705B99C4CC70}"/>
              </a:ext>
            </a:extLst>
          </p:cNvPr>
          <p:cNvCxnSpPr>
            <a:cxnSpLocks/>
          </p:cNvCxnSpPr>
          <p:nvPr/>
        </p:nvCxnSpPr>
        <p:spPr>
          <a:xfrm>
            <a:off x="677436" y="3647586"/>
            <a:ext cx="8145966" cy="0"/>
          </a:xfrm>
          <a:prstGeom prst="line">
            <a:avLst/>
          </a:prstGeom>
          <a:noFill/>
          <a:ln w="19050" cap="flat" cmpd="sng" algn="ctr">
            <a:solidFill>
              <a:srgbClr val="F7F7F7">
                <a:lumMod val="50000"/>
              </a:srgbClr>
            </a:solidFill>
            <a:prstDash val="dash"/>
            <a:miter lim="800000"/>
          </a:ln>
          <a:effectLst/>
        </p:spPr>
      </p:cxnSp>
      <p:sp>
        <p:nvSpPr>
          <p:cNvPr id="141" name="TextBox 140">
            <a:extLst>
              <a:ext uri="{FF2B5EF4-FFF2-40B4-BE49-F238E27FC236}">
                <a16:creationId xmlns:a16="http://schemas.microsoft.com/office/drawing/2014/main" id="{42268011-694B-CF60-1E63-0A1BBF44CAB7}"/>
              </a:ext>
            </a:extLst>
          </p:cNvPr>
          <p:cNvSpPr txBox="1"/>
          <p:nvPr/>
        </p:nvSpPr>
        <p:spPr>
          <a:xfrm>
            <a:off x="6736671" y="3649153"/>
            <a:ext cx="19271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Администрирование </a:t>
            </a:r>
            <a:r>
              <a:rPr kumimoji="0" lang="en-US" sz="900" b="0" i="1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| </a:t>
            </a:r>
            <a:r>
              <a:rPr kumimoji="0" lang="ru-RU" sz="900" b="0" i="1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Процессы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5B08D20-F77B-CC64-428A-83F2E304D4FA}"/>
              </a:ext>
            </a:extLst>
          </p:cNvPr>
          <p:cNvSpPr txBox="1"/>
          <p:nvPr/>
        </p:nvSpPr>
        <p:spPr>
          <a:xfrm>
            <a:off x="250002" y="3401706"/>
            <a:ext cx="20746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Проектное управление </a:t>
            </a:r>
            <a:r>
              <a:rPr kumimoji="0" lang="en-US" sz="900" b="0" i="1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| </a:t>
            </a:r>
            <a:r>
              <a:rPr kumimoji="0" lang="ru-RU" sz="900" b="0" i="1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Продукты</a:t>
            </a:r>
          </a:p>
        </p:txBody>
      </p:sp>
      <p:cxnSp>
        <p:nvCxnSpPr>
          <p:cNvPr id="143" name="Прямая соединительная линия 142">
            <a:extLst>
              <a:ext uri="{FF2B5EF4-FFF2-40B4-BE49-F238E27FC236}">
                <a16:creationId xmlns:a16="http://schemas.microsoft.com/office/drawing/2014/main" id="{C02D5866-84F4-15BC-9B15-59C8BB0F6286}"/>
              </a:ext>
            </a:extLst>
          </p:cNvPr>
          <p:cNvCxnSpPr>
            <a:cxnSpLocks/>
          </p:cNvCxnSpPr>
          <p:nvPr/>
        </p:nvCxnSpPr>
        <p:spPr>
          <a:xfrm>
            <a:off x="4590024" y="2442096"/>
            <a:ext cx="0" cy="1206540"/>
          </a:xfrm>
          <a:prstGeom prst="line">
            <a:avLst/>
          </a:prstGeom>
          <a:noFill/>
          <a:ln w="19050" cap="flat" cmpd="sng" algn="ctr">
            <a:solidFill>
              <a:srgbClr val="F7F7F7">
                <a:lumMod val="50000"/>
              </a:srgbClr>
            </a:solidFill>
            <a:prstDash val="dash"/>
            <a:miter lim="800000"/>
          </a:ln>
          <a:effectLst/>
        </p:spPr>
      </p:cxnSp>
      <p:sp>
        <p:nvSpPr>
          <p:cNvPr id="144" name="Скругленный прямоугольник 143">
            <a:extLst>
              <a:ext uri="{FF2B5EF4-FFF2-40B4-BE49-F238E27FC236}">
                <a16:creationId xmlns:a16="http://schemas.microsoft.com/office/drawing/2014/main" id="{4BBF3940-D616-DEEC-7222-5DAB1A32D119}"/>
              </a:ext>
            </a:extLst>
          </p:cNvPr>
          <p:cNvSpPr/>
          <p:nvPr/>
        </p:nvSpPr>
        <p:spPr>
          <a:xfrm>
            <a:off x="1639446" y="4246389"/>
            <a:ext cx="987410" cy="926060"/>
          </a:xfrm>
          <a:prstGeom prst="roundRect">
            <a:avLst/>
          </a:prstGeom>
          <a:gradFill flip="none" rotWithShape="1">
            <a:gsLst>
              <a:gs pos="38000">
                <a:srgbClr val="070D6B">
                  <a:alpha val="0"/>
                  <a:lumMod val="94000"/>
                </a:srgbClr>
              </a:gs>
              <a:gs pos="100000">
                <a:srgbClr val="070D6B">
                  <a:alpha val="20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gradFill>
              <a:gsLst>
                <a:gs pos="0">
                  <a:srgbClr val="E13855">
                    <a:lumMod val="5000"/>
                    <a:lumOff val="95000"/>
                    <a:alpha val="26000"/>
                  </a:srgbClr>
                </a:gs>
                <a:gs pos="50000">
                  <a:srgbClr val="F8FCFE">
                    <a:alpha val="5000"/>
                  </a:srgbClr>
                </a:gs>
                <a:gs pos="100000">
                  <a:srgbClr val="070D6B">
                    <a:alpha val="20000"/>
                  </a:srgbClr>
                </a:gs>
              </a:gsLst>
              <a:lin ang="5400000" scaled="1"/>
            </a:gradFill>
          </a:ln>
          <a:effectLst/>
        </p:spPr>
        <p:txBody>
          <a:bodyPr vert="horz" lIns="68580" tIns="34290" rIns="68580" bIns="34290" rtlCol="0" anchor="ctr">
            <a:normAutofit/>
          </a:bodyPr>
          <a:lstStyle/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75" b="1" i="0" u="none" strike="noStrike" kern="0" cap="none" spc="0" normalizeH="0" baseline="0" noProof="0" dirty="0">
              <a:ln>
                <a:noFill/>
              </a:ln>
              <a:solidFill>
                <a:srgbClr val="DEE0FA"/>
              </a:solidFill>
              <a:effectLst/>
              <a:uLnTx/>
              <a:uFillTx/>
            </a:endParaRPr>
          </a:p>
        </p:txBody>
      </p:sp>
      <p:sp>
        <p:nvSpPr>
          <p:cNvPr id="145" name="Скругленный прямоугольник 144">
            <a:extLst>
              <a:ext uri="{FF2B5EF4-FFF2-40B4-BE49-F238E27FC236}">
                <a16:creationId xmlns:a16="http://schemas.microsoft.com/office/drawing/2014/main" id="{61FAD221-41D6-F72B-5DE4-4A8A90A29A05}"/>
              </a:ext>
            </a:extLst>
          </p:cNvPr>
          <p:cNvSpPr/>
          <p:nvPr/>
        </p:nvSpPr>
        <p:spPr>
          <a:xfrm>
            <a:off x="2785091" y="4245407"/>
            <a:ext cx="1189265" cy="926061"/>
          </a:xfrm>
          <a:prstGeom prst="roundRect">
            <a:avLst/>
          </a:prstGeom>
          <a:gradFill flip="none" rotWithShape="1">
            <a:gsLst>
              <a:gs pos="38000">
                <a:srgbClr val="070D6B">
                  <a:alpha val="0"/>
                  <a:lumMod val="94000"/>
                </a:srgbClr>
              </a:gs>
              <a:gs pos="100000">
                <a:srgbClr val="070D6B">
                  <a:alpha val="20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gradFill>
              <a:gsLst>
                <a:gs pos="0">
                  <a:srgbClr val="E13855">
                    <a:lumMod val="5000"/>
                    <a:lumOff val="95000"/>
                    <a:alpha val="26000"/>
                  </a:srgbClr>
                </a:gs>
                <a:gs pos="50000">
                  <a:srgbClr val="F8FCFE">
                    <a:alpha val="5000"/>
                  </a:srgbClr>
                </a:gs>
                <a:gs pos="100000">
                  <a:srgbClr val="070D6B">
                    <a:alpha val="20000"/>
                  </a:srgbClr>
                </a:gs>
              </a:gsLst>
              <a:lin ang="5400000" scaled="1"/>
            </a:gradFill>
          </a:ln>
          <a:effectLst/>
        </p:spPr>
        <p:txBody>
          <a:bodyPr vert="horz" lIns="68580" tIns="34290" rIns="68580" bIns="34290" rtlCol="0" anchor="ctr">
            <a:normAutofit/>
          </a:bodyPr>
          <a:lstStyle/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75" b="1" i="0" u="none" strike="noStrike" kern="0" cap="none" spc="0" normalizeH="0" baseline="0" noProof="0" dirty="0">
              <a:ln>
                <a:noFill/>
              </a:ln>
              <a:solidFill>
                <a:srgbClr val="DEE0FA"/>
              </a:solidFill>
              <a:effectLst/>
              <a:uLnTx/>
              <a:uFillTx/>
            </a:endParaRPr>
          </a:p>
        </p:txBody>
      </p:sp>
      <p:sp>
        <p:nvSpPr>
          <p:cNvPr id="146" name="Скругленный прямоугольник 145">
            <a:extLst>
              <a:ext uri="{FF2B5EF4-FFF2-40B4-BE49-F238E27FC236}">
                <a16:creationId xmlns:a16="http://schemas.microsoft.com/office/drawing/2014/main" id="{1BD194E6-6D13-12C7-7594-3CCDD78CA77E}"/>
              </a:ext>
            </a:extLst>
          </p:cNvPr>
          <p:cNvSpPr/>
          <p:nvPr/>
        </p:nvSpPr>
        <p:spPr>
          <a:xfrm>
            <a:off x="4145176" y="4242057"/>
            <a:ext cx="1006191" cy="926061"/>
          </a:xfrm>
          <a:prstGeom prst="roundRect">
            <a:avLst/>
          </a:prstGeom>
          <a:gradFill flip="none" rotWithShape="1">
            <a:gsLst>
              <a:gs pos="38000">
                <a:srgbClr val="070D6B">
                  <a:alpha val="0"/>
                  <a:lumMod val="94000"/>
                </a:srgbClr>
              </a:gs>
              <a:gs pos="100000">
                <a:srgbClr val="070D6B">
                  <a:alpha val="20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gradFill>
              <a:gsLst>
                <a:gs pos="0">
                  <a:srgbClr val="E13855">
                    <a:lumMod val="5000"/>
                    <a:lumOff val="95000"/>
                    <a:alpha val="26000"/>
                  </a:srgbClr>
                </a:gs>
                <a:gs pos="50000">
                  <a:srgbClr val="F8FCFE">
                    <a:alpha val="5000"/>
                  </a:srgbClr>
                </a:gs>
                <a:gs pos="100000">
                  <a:srgbClr val="070D6B">
                    <a:alpha val="20000"/>
                  </a:srgbClr>
                </a:gs>
              </a:gsLst>
              <a:lin ang="5400000" scaled="1"/>
            </a:gradFill>
          </a:ln>
          <a:effectLst/>
        </p:spPr>
        <p:txBody>
          <a:bodyPr vert="horz" lIns="68580" tIns="34290" rIns="68580" bIns="34290" rtlCol="0" anchor="ctr">
            <a:normAutofit/>
          </a:bodyPr>
          <a:lstStyle/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75" b="1" i="0" u="none" strike="noStrike" kern="0" cap="none" spc="0" normalizeH="0" baseline="0" noProof="0" dirty="0">
              <a:ln>
                <a:noFill/>
              </a:ln>
              <a:solidFill>
                <a:srgbClr val="DEE0FA"/>
              </a:solidFill>
              <a:effectLst/>
              <a:uLnTx/>
              <a:uFillTx/>
            </a:endParaRPr>
          </a:p>
        </p:txBody>
      </p:sp>
      <p:sp>
        <p:nvSpPr>
          <p:cNvPr id="147" name="Скругленный прямоугольник 146">
            <a:extLst>
              <a:ext uri="{FF2B5EF4-FFF2-40B4-BE49-F238E27FC236}">
                <a16:creationId xmlns:a16="http://schemas.microsoft.com/office/drawing/2014/main" id="{1AE6BF8D-326C-0058-AB82-8E764FE20A58}"/>
              </a:ext>
            </a:extLst>
          </p:cNvPr>
          <p:cNvSpPr/>
          <p:nvPr/>
        </p:nvSpPr>
        <p:spPr>
          <a:xfrm>
            <a:off x="5116704" y="2345779"/>
            <a:ext cx="2009280" cy="812346"/>
          </a:xfrm>
          <a:prstGeom prst="roundRect">
            <a:avLst/>
          </a:prstGeom>
          <a:solidFill>
            <a:srgbClr val="B8D5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70ABFF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CCF57E58-687E-06B6-45A4-BE9CC5057DE0}"/>
              </a:ext>
            </a:extLst>
          </p:cNvPr>
          <p:cNvSpPr txBox="1"/>
          <p:nvPr/>
        </p:nvSpPr>
        <p:spPr>
          <a:xfrm>
            <a:off x="5167250" y="2460775"/>
            <a:ext cx="18949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</a:rPr>
              <a:t>СТП+ 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</a:rPr>
              <a:t>| </a:t>
            </a: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</a:rPr>
              <a:t>Научно-технологические проекты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FB62C4CD-80AC-4A1D-82AA-CDDCE045DFF0}"/>
              </a:ext>
            </a:extLst>
          </p:cNvPr>
          <p:cNvSpPr txBox="1"/>
          <p:nvPr/>
        </p:nvSpPr>
        <p:spPr>
          <a:xfrm>
            <a:off x="1867241" y="4584502"/>
            <a:ext cx="545342" cy="2308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Кадры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B91EE227-CB1E-1E33-EE24-A6117A465642}"/>
              </a:ext>
            </a:extLst>
          </p:cNvPr>
          <p:cNvSpPr txBox="1"/>
          <p:nvPr/>
        </p:nvSpPr>
        <p:spPr>
          <a:xfrm>
            <a:off x="2878925" y="4523216"/>
            <a:ext cx="1013419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Исследования 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и разработки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C6ACC0A-035F-B957-2C9A-BBC65EA6302F}"/>
              </a:ext>
            </a:extLst>
          </p:cNvPr>
          <p:cNvSpPr txBox="1"/>
          <p:nvPr/>
        </p:nvSpPr>
        <p:spPr>
          <a:xfrm>
            <a:off x="4176344" y="4506608"/>
            <a:ext cx="96860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Содержание 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обучения</a:t>
            </a:r>
          </a:p>
        </p:txBody>
      </p:sp>
      <p:sp>
        <p:nvSpPr>
          <p:cNvPr id="152" name="Скругленный прямоугольник 151">
            <a:extLst>
              <a:ext uri="{FF2B5EF4-FFF2-40B4-BE49-F238E27FC236}">
                <a16:creationId xmlns:a16="http://schemas.microsoft.com/office/drawing/2014/main" id="{D0CEBA48-1C71-16BA-8ECD-177E94FBE46C}"/>
              </a:ext>
            </a:extLst>
          </p:cNvPr>
          <p:cNvSpPr/>
          <p:nvPr/>
        </p:nvSpPr>
        <p:spPr>
          <a:xfrm>
            <a:off x="2081848" y="2429933"/>
            <a:ext cx="1841081" cy="812346"/>
          </a:xfrm>
          <a:prstGeom prst="roundRect">
            <a:avLst/>
          </a:prstGeom>
          <a:solidFill>
            <a:srgbClr val="070D6B">
              <a:lumMod val="95000"/>
            </a:srgbClr>
          </a:solidFill>
          <a:ln w="12700" cap="flat" cmpd="sng" algn="ctr">
            <a:solidFill>
              <a:srgbClr val="568ADF">
                <a:alpha val="72941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53" name="Скругленный прямоугольник 152">
            <a:extLst>
              <a:ext uri="{FF2B5EF4-FFF2-40B4-BE49-F238E27FC236}">
                <a16:creationId xmlns:a16="http://schemas.microsoft.com/office/drawing/2014/main" id="{F3B19225-B448-03BC-08B7-80B348570084}"/>
              </a:ext>
            </a:extLst>
          </p:cNvPr>
          <p:cNvSpPr/>
          <p:nvPr/>
        </p:nvSpPr>
        <p:spPr>
          <a:xfrm>
            <a:off x="2186215" y="2346118"/>
            <a:ext cx="1841081" cy="812346"/>
          </a:xfrm>
          <a:prstGeom prst="roundRect">
            <a:avLst/>
          </a:prstGeom>
          <a:solidFill>
            <a:srgbClr val="070D6B"/>
          </a:solidFill>
          <a:ln w="12700" cap="flat" cmpd="sng" algn="ctr">
            <a:solidFill>
              <a:srgbClr val="70AB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7209A04A-3D37-A52B-8B18-DB2E2E2F881F}"/>
              </a:ext>
            </a:extLst>
          </p:cNvPr>
          <p:cNvSpPr txBox="1"/>
          <p:nvPr/>
        </p:nvSpPr>
        <p:spPr>
          <a:xfrm>
            <a:off x="2343902" y="2523675"/>
            <a:ext cx="15071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Образовательная 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программа</a:t>
            </a:r>
          </a:p>
        </p:txBody>
      </p:sp>
      <p:sp>
        <p:nvSpPr>
          <p:cNvPr id="155" name="Скругленный прямоугольник 154">
            <a:extLst>
              <a:ext uri="{FF2B5EF4-FFF2-40B4-BE49-F238E27FC236}">
                <a16:creationId xmlns:a16="http://schemas.microsoft.com/office/drawing/2014/main" id="{CD832AAA-B0F7-CE2E-C96C-C625DFD76B5D}"/>
              </a:ext>
            </a:extLst>
          </p:cNvPr>
          <p:cNvSpPr/>
          <p:nvPr/>
        </p:nvSpPr>
        <p:spPr>
          <a:xfrm>
            <a:off x="1779534" y="2455327"/>
            <a:ext cx="489743" cy="212239"/>
          </a:xfrm>
          <a:prstGeom prst="roundRect">
            <a:avLst/>
          </a:prstGeom>
          <a:solidFill>
            <a:srgbClr val="070D6B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25" b="0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ПШ 1</a:t>
            </a:r>
          </a:p>
        </p:txBody>
      </p:sp>
      <p:sp>
        <p:nvSpPr>
          <p:cNvPr id="156" name="Скругленный прямоугольник 155">
            <a:extLst>
              <a:ext uri="{FF2B5EF4-FFF2-40B4-BE49-F238E27FC236}">
                <a16:creationId xmlns:a16="http://schemas.microsoft.com/office/drawing/2014/main" id="{085E3A99-58C9-63C5-544F-C85DFD397593}"/>
              </a:ext>
            </a:extLst>
          </p:cNvPr>
          <p:cNvSpPr/>
          <p:nvPr/>
        </p:nvSpPr>
        <p:spPr>
          <a:xfrm>
            <a:off x="1647277" y="2730890"/>
            <a:ext cx="489743" cy="242151"/>
          </a:xfrm>
          <a:prstGeom prst="roundRect">
            <a:avLst/>
          </a:prstGeom>
          <a:solidFill>
            <a:srgbClr val="070C66">
              <a:alpha val="71373"/>
            </a:srgbClr>
          </a:solidFill>
          <a:ln w="12700" cap="flat" cmpd="sng" algn="ctr">
            <a:solidFill>
              <a:srgbClr val="0070C0">
                <a:alpha val="80784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25" b="0" i="0" u="none" strike="noStrike" kern="0" cap="none" spc="0" normalizeH="0" baseline="0" noProof="0" dirty="0">
                <a:ln>
                  <a:noFill/>
                </a:ln>
                <a:solidFill>
                  <a:srgbClr val="B7B7B7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ПШ2</a:t>
            </a:r>
          </a:p>
        </p:txBody>
      </p:sp>
      <p:sp>
        <p:nvSpPr>
          <p:cNvPr id="157" name="Скругленный прямоугольник 156">
            <a:extLst>
              <a:ext uri="{FF2B5EF4-FFF2-40B4-BE49-F238E27FC236}">
                <a16:creationId xmlns:a16="http://schemas.microsoft.com/office/drawing/2014/main" id="{8A6AE18B-DB12-7726-52D4-B3B8468D326A}"/>
              </a:ext>
            </a:extLst>
          </p:cNvPr>
          <p:cNvSpPr/>
          <p:nvPr/>
        </p:nvSpPr>
        <p:spPr>
          <a:xfrm>
            <a:off x="1555169" y="3039629"/>
            <a:ext cx="474495" cy="242151"/>
          </a:xfrm>
          <a:prstGeom prst="roundRect">
            <a:avLst/>
          </a:prstGeom>
          <a:solidFill>
            <a:srgbClr val="060B5B">
              <a:alpha val="63922"/>
            </a:srgbClr>
          </a:solidFill>
          <a:ln w="12700" cap="flat" cmpd="sng" algn="ctr">
            <a:solidFill>
              <a:srgbClr val="0070C0">
                <a:alpha val="36863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25" b="0" i="0" u="none" strike="noStrike" kern="0" cap="none" spc="0" normalizeH="0" baseline="0" noProof="0" dirty="0">
                <a:ln>
                  <a:noFill/>
                </a:ln>
                <a:solidFill>
                  <a:srgbClr val="656565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ПШ3</a:t>
            </a:r>
          </a:p>
        </p:txBody>
      </p:sp>
      <p:pic>
        <p:nvPicPr>
          <p:cNvPr id="158" name="Рисунок 157" descr="Передача со сплошной заливкой">
            <a:extLst>
              <a:ext uri="{FF2B5EF4-FFF2-40B4-BE49-F238E27FC236}">
                <a16:creationId xmlns:a16="http://schemas.microsoft.com/office/drawing/2014/main" id="{8232542E-81CF-C618-2C75-E63472E940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89869" y="2591151"/>
            <a:ext cx="385003" cy="385003"/>
          </a:xfrm>
          <a:prstGeom prst="rect">
            <a:avLst/>
          </a:prstGeom>
        </p:spPr>
      </p:pic>
      <p:sp>
        <p:nvSpPr>
          <p:cNvPr id="159" name="Скругленный прямоугольник 158">
            <a:extLst>
              <a:ext uri="{FF2B5EF4-FFF2-40B4-BE49-F238E27FC236}">
                <a16:creationId xmlns:a16="http://schemas.microsoft.com/office/drawing/2014/main" id="{338BD10B-FFEC-A2FB-526D-7AB7CAB96847}"/>
              </a:ext>
            </a:extLst>
          </p:cNvPr>
          <p:cNvSpPr/>
          <p:nvPr/>
        </p:nvSpPr>
        <p:spPr>
          <a:xfrm>
            <a:off x="5322189" y="4250515"/>
            <a:ext cx="1006192" cy="926061"/>
          </a:xfrm>
          <a:prstGeom prst="roundRect">
            <a:avLst/>
          </a:prstGeom>
          <a:gradFill flip="none" rotWithShape="1">
            <a:gsLst>
              <a:gs pos="38000">
                <a:srgbClr val="070D6B">
                  <a:alpha val="0"/>
                  <a:lumMod val="94000"/>
                </a:srgbClr>
              </a:gs>
              <a:gs pos="100000">
                <a:srgbClr val="070D6B">
                  <a:alpha val="20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gradFill>
              <a:gsLst>
                <a:gs pos="0">
                  <a:srgbClr val="E13855">
                    <a:lumMod val="5000"/>
                    <a:lumOff val="95000"/>
                    <a:alpha val="26000"/>
                  </a:srgbClr>
                </a:gs>
                <a:gs pos="50000">
                  <a:srgbClr val="F8FCFE">
                    <a:alpha val="5000"/>
                  </a:srgbClr>
                </a:gs>
                <a:gs pos="100000">
                  <a:srgbClr val="070D6B">
                    <a:alpha val="20000"/>
                  </a:srgbClr>
                </a:gs>
              </a:gsLst>
              <a:lin ang="5400000" scaled="1"/>
            </a:gradFill>
          </a:ln>
          <a:effectLst/>
        </p:spPr>
        <p:txBody>
          <a:bodyPr vert="horz" lIns="68580" tIns="34290" rIns="68580" bIns="34290" rtlCol="0" anchor="ctr">
            <a:normAutofit/>
          </a:bodyPr>
          <a:lstStyle/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75" b="1" i="0" u="none" strike="noStrike" kern="0" cap="none" spc="0" normalizeH="0" baseline="0" noProof="0" dirty="0">
              <a:ln>
                <a:noFill/>
              </a:ln>
              <a:solidFill>
                <a:srgbClr val="DEE0FA"/>
              </a:solidFill>
              <a:effectLst/>
              <a:uLnTx/>
              <a:uFillTx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E6354A62-8B3A-5028-9E8C-4EE2F1884F07}"/>
              </a:ext>
            </a:extLst>
          </p:cNvPr>
          <p:cNvSpPr txBox="1"/>
          <p:nvPr/>
        </p:nvSpPr>
        <p:spPr>
          <a:xfrm>
            <a:off x="5385334" y="4450883"/>
            <a:ext cx="906018" cy="5078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Воспитание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и поддержка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молодежи </a:t>
            </a:r>
          </a:p>
        </p:txBody>
      </p:sp>
      <p:sp>
        <p:nvSpPr>
          <p:cNvPr id="161" name="Скругленный прямоугольник 160">
            <a:extLst>
              <a:ext uri="{FF2B5EF4-FFF2-40B4-BE49-F238E27FC236}">
                <a16:creationId xmlns:a16="http://schemas.microsoft.com/office/drawing/2014/main" id="{BBEC048B-9616-B176-3C2B-81D7C2C21EAD}"/>
              </a:ext>
            </a:extLst>
          </p:cNvPr>
          <p:cNvSpPr/>
          <p:nvPr/>
        </p:nvSpPr>
        <p:spPr>
          <a:xfrm>
            <a:off x="6480926" y="4242057"/>
            <a:ext cx="1006192" cy="926061"/>
          </a:xfrm>
          <a:prstGeom prst="roundRect">
            <a:avLst/>
          </a:prstGeom>
          <a:gradFill flip="none" rotWithShape="1">
            <a:gsLst>
              <a:gs pos="38000">
                <a:srgbClr val="070D6B">
                  <a:alpha val="0"/>
                  <a:lumMod val="94000"/>
                </a:srgbClr>
              </a:gs>
              <a:gs pos="100000">
                <a:srgbClr val="070D6B">
                  <a:alpha val="20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>
            <a:gradFill>
              <a:gsLst>
                <a:gs pos="0">
                  <a:srgbClr val="E13855">
                    <a:lumMod val="5000"/>
                    <a:lumOff val="95000"/>
                    <a:alpha val="26000"/>
                  </a:srgbClr>
                </a:gs>
                <a:gs pos="50000">
                  <a:srgbClr val="F8FCFE">
                    <a:alpha val="5000"/>
                  </a:srgbClr>
                </a:gs>
                <a:gs pos="100000">
                  <a:srgbClr val="070D6B">
                    <a:alpha val="20000"/>
                  </a:srgbClr>
                </a:gs>
              </a:gsLst>
              <a:lin ang="5400000" scaled="1"/>
            </a:gradFill>
          </a:ln>
          <a:effectLst/>
        </p:spPr>
        <p:txBody>
          <a:bodyPr vert="horz" lIns="68580" tIns="34290" rIns="68580" bIns="34290" rtlCol="0" anchor="ctr">
            <a:normAutofit/>
          </a:bodyPr>
          <a:lstStyle/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75" b="1" i="0" u="none" strike="noStrike" kern="0" cap="none" spc="0" normalizeH="0" baseline="0" noProof="0" dirty="0">
              <a:ln>
                <a:noFill/>
              </a:ln>
              <a:solidFill>
                <a:srgbClr val="DEE0FA"/>
              </a:solidFill>
              <a:effectLst/>
              <a:uLnTx/>
              <a:uFillTx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156916C-7B5E-B809-CADC-35532177CCB2}"/>
              </a:ext>
            </a:extLst>
          </p:cNvPr>
          <p:cNvSpPr txBox="1"/>
          <p:nvPr/>
        </p:nvSpPr>
        <p:spPr>
          <a:xfrm>
            <a:off x="6536161" y="4450883"/>
            <a:ext cx="891591" cy="5078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Партнерства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и проф.</a:t>
            </a:r>
          </a:p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</a:rPr>
              <a:t>сообщества</a:t>
            </a:r>
          </a:p>
        </p:txBody>
      </p: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0405F928-E92D-5605-2D11-110E686D55D5}"/>
              </a:ext>
            </a:extLst>
          </p:cNvPr>
          <p:cNvCxnSpPr>
            <a:cxnSpLocks/>
            <a:endCxn id="146" idx="1"/>
          </p:cNvCxnSpPr>
          <p:nvPr/>
        </p:nvCxnSpPr>
        <p:spPr>
          <a:xfrm flipV="1">
            <a:off x="3985911" y="4705087"/>
            <a:ext cx="159266" cy="4332"/>
          </a:xfrm>
          <a:prstGeom prst="line">
            <a:avLst/>
          </a:prstGeom>
          <a:noFill/>
          <a:ln w="12700" cap="flat" cmpd="sng" algn="ctr">
            <a:solidFill>
              <a:srgbClr val="F7F7F7"/>
            </a:solidFill>
            <a:prstDash val="solid"/>
            <a:miter lim="800000"/>
          </a:ln>
          <a:effectLst/>
        </p:spPr>
      </p:cxnSp>
      <p:cxnSp>
        <p:nvCxnSpPr>
          <p:cNvPr id="166" name="Прямая соединительная линия 165">
            <a:extLst>
              <a:ext uri="{FF2B5EF4-FFF2-40B4-BE49-F238E27FC236}">
                <a16:creationId xmlns:a16="http://schemas.microsoft.com/office/drawing/2014/main" id="{47FB5057-5A77-D590-38B1-67CFAE0D7BA4}"/>
              </a:ext>
            </a:extLst>
          </p:cNvPr>
          <p:cNvCxnSpPr>
            <a:cxnSpLocks/>
          </p:cNvCxnSpPr>
          <p:nvPr/>
        </p:nvCxnSpPr>
        <p:spPr>
          <a:xfrm flipV="1">
            <a:off x="5144244" y="4705087"/>
            <a:ext cx="159266" cy="4332"/>
          </a:xfrm>
          <a:prstGeom prst="line">
            <a:avLst/>
          </a:prstGeom>
          <a:noFill/>
          <a:ln w="12700" cap="flat" cmpd="sng" algn="ctr">
            <a:solidFill>
              <a:srgbClr val="F7F7F7"/>
            </a:solidFill>
            <a:prstDash val="solid"/>
            <a:miter lim="800000"/>
          </a:ln>
          <a:effectLst/>
        </p:spPr>
      </p:cxnSp>
      <p:cxnSp>
        <p:nvCxnSpPr>
          <p:cNvPr id="167" name="Прямая соединительная линия 166">
            <a:extLst>
              <a:ext uri="{FF2B5EF4-FFF2-40B4-BE49-F238E27FC236}">
                <a16:creationId xmlns:a16="http://schemas.microsoft.com/office/drawing/2014/main" id="{A5F77C7E-C9B0-B2FA-C1DA-69908C341E9D}"/>
              </a:ext>
            </a:extLst>
          </p:cNvPr>
          <p:cNvCxnSpPr>
            <a:cxnSpLocks/>
          </p:cNvCxnSpPr>
          <p:nvPr/>
        </p:nvCxnSpPr>
        <p:spPr>
          <a:xfrm flipV="1">
            <a:off x="6327667" y="4705087"/>
            <a:ext cx="159266" cy="4332"/>
          </a:xfrm>
          <a:prstGeom prst="line">
            <a:avLst/>
          </a:prstGeom>
          <a:noFill/>
          <a:ln w="12700" cap="flat" cmpd="sng" algn="ctr">
            <a:solidFill>
              <a:srgbClr val="F7F7F7"/>
            </a:solidFill>
            <a:prstDash val="solid"/>
            <a:miter lim="800000"/>
          </a:ln>
          <a:effectLst/>
        </p:spPr>
      </p:cxnSp>
      <p:cxnSp>
        <p:nvCxnSpPr>
          <p:cNvPr id="168" name="Прямая со стрелкой 167">
            <a:extLst>
              <a:ext uri="{FF2B5EF4-FFF2-40B4-BE49-F238E27FC236}">
                <a16:creationId xmlns:a16="http://schemas.microsoft.com/office/drawing/2014/main" id="{50A42D5D-28FB-3EBC-26EC-125641487E15}"/>
              </a:ext>
            </a:extLst>
          </p:cNvPr>
          <p:cNvCxnSpPr>
            <a:cxnSpLocks/>
          </p:cNvCxnSpPr>
          <p:nvPr/>
        </p:nvCxnSpPr>
        <p:spPr>
          <a:xfrm>
            <a:off x="2289558" y="3155230"/>
            <a:ext cx="0" cy="1086827"/>
          </a:xfrm>
          <a:prstGeom prst="straightConnector1">
            <a:avLst/>
          </a:prstGeom>
          <a:noFill/>
          <a:ln w="12700" cap="flat" cmpd="sng" algn="ctr">
            <a:solidFill>
              <a:srgbClr val="578ADE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9" name="Прямая со стрелкой 168">
            <a:extLst>
              <a:ext uri="{FF2B5EF4-FFF2-40B4-BE49-F238E27FC236}">
                <a16:creationId xmlns:a16="http://schemas.microsoft.com/office/drawing/2014/main" id="{9BE400DD-D3AB-92F3-E90F-EEC10725E209}"/>
              </a:ext>
            </a:extLst>
          </p:cNvPr>
          <p:cNvCxnSpPr>
            <a:cxnSpLocks/>
          </p:cNvCxnSpPr>
          <p:nvPr/>
        </p:nvCxnSpPr>
        <p:spPr>
          <a:xfrm>
            <a:off x="4385516" y="2989059"/>
            <a:ext cx="0" cy="1252998"/>
          </a:xfrm>
          <a:prstGeom prst="straightConnector1">
            <a:avLst/>
          </a:prstGeom>
          <a:noFill/>
          <a:ln w="12700" cap="flat" cmpd="sng" algn="ctr">
            <a:solidFill>
              <a:srgbClr val="578ADE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0" name="Прямая со стрелкой 169">
            <a:extLst>
              <a:ext uri="{FF2B5EF4-FFF2-40B4-BE49-F238E27FC236}">
                <a16:creationId xmlns:a16="http://schemas.microsoft.com/office/drawing/2014/main" id="{B57436A3-3CD1-9C76-2C26-FE410683FED5}"/>
              </a:ext>
            </a:extLst>
          </p:cNvPr>
          <p:cNvCxnSpPr>
            <a:cxnSpLocks/>
          </p:cNvCxnSpPr>
          <p:nvPr/>
        </p:nvCxnSpPr>
        <p:spPr>
          <a:xfrm>
            <a:off x="4027296" y="2989059"/>
            <a:ext cx="358220" cy="0"/>
          </a:xfrm>
          <a:prstGeom prst="straightConnector1">
            <a:avLst/>
          </a:prstGeom>
          <a:noFill/>
          <a:ln w="12700" cap="flat" cmpd="sng" algn="ctr">
            <a:solidFill>
              <a:srgbClr val="578ADE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71" name="Прямая со стрелкой 170">
            <a:extLst>
              <a:ext uri="{FF2B5EF4-FFF2-40B4-BE49-F238E27FC236}">
                <a16:creationId xmlns:a16="http://schemas.microsoft.com/office/drawing/2014/main" id="{5E9B6B84-A569-F596-58A5-A7698D31D903}"/>
              </a:ext>
            </a:extLst>
          </p:cNvPr>
          <p:cNvCxnSpPr>
            <a:cxnSpLocks/>
          </p:cNvCxnSpPr>
          <p:nvPr/>
        </p:nvCxnSpPr>
        <p:spPr>
          <a:xfrm>
            <a:off x="5608978" y="3150074"/>
            <a:ext cx="0" cy="953483"/>
          </a:xfrm>
          <a:prstGeom prst="straightConnector1">
            <a:avLst/>
          </a:prstGeom>
          <a:noFill/>
          <a:ln w="12700" cap="flat" cmpd="sng" algn="ctr">
            <a:solidFill>
              <a:srgbClr val="B8D5FF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72" name="Прямая со стрелкой 171">
            <a:extLst>
              <a:ext uri="{FF2B5EF4-FFF2-40B4-BE49-F238E27FC236}">
                <a16:creationId xmlns:a16="http://schemas.microsoft.com/office/drawing/2014/main" id="{FEE51C32-4C1A-DD0C-5E6D-8DFFE74DF1EA}"/>
              </a:ext>
            </a:extLst>
          </p:cNvPr>
          <p:cNvCxnSpPr>
            <a:cxnSpLocks/>
          </p:cNvCxnSpPr>
          <p:nvPr/>
        </p:nvCxnSpPr>
        <p:spPr>
          <a:xfrm>
            <a:off x="3377435" y="4098592"/>
            <a:ext cx="2231543" cy="0"/>
          </a:xfrm>
          <a:prstGeom prst="straightConnector1">
            <a:avLst/>
          </a:prstGeom>
          <a:noFill/>
          <a:ln w="12700" cap="flat" cmpd="sng" algn="ctr">
            <a:solidFill>
              <a:srgbClr val="B8D5FF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73" name="Прямая со стрелкой 172">
            <a:extLst>
              <a:ext uri="{FF2B5EF4-FFF2-40B4-BE49-F238E27FC236}">
                <a16:creationId xmlns:a16="http://schemas.microsoft.com/office/drawing/2014/main" id="{1E2BDFD4-B2CC-B6DB-B564-24C3098905B1}"/>
              </a:ext>
            </a:extLst>
          </p:cNvPr>
          <p:cNvCxnSpPr>
            <a:cxnSpLocks/>
          </p:cNvCxnSpPr>
          <p:nvPr/>
        </p:nvCxnSpPr>
        <p:spPr>
          <a:xfrm>
            <a:off x="3377435" y="4098593"/>
            <a:ext cx="0" cy="151922"/>
          </a:xfrm>
          <a:prstGeom prst="straightConnector1">
            <a:avLst/>
          </a:prstGeom>
          <a:noFill/>
          <a:ln w="12700" cap="flat" cmpd="sng" algn="ctr">
            <a:solidFill>
              <a:srgbClr val="B8D5FF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4" name="Прямая со стрелкой 173">
            <a:extLst>
              <a:ext uri="{FF2B5EF4-FFF2-40B4-BE49-F238E27FC236}">
                <a16:creationId xmlns:a16="http://schemas.microsoft.com/office/drawing/2014/main" id="{A5F5DBC3-18B4-FC6C-693D-EECD962ADE4A}"/>
              </a:ext>
            </a:extLst>
          </p:cNvPr>
          <p:cNvCxnSpPr>
            <a:cxnSpLocks/>
          </p:cNvCxnSpPr>
          <p:nvPr/>
        </p:nvCxnSpPr>
        <p:spPr>
          <a:xfrm>
            <a:off x="2421471" y="3810470"/>
            <a:ext cx="0" cy="440045"/>
          </a:xfrm>
          <a:prstGeom prst="straightConnector1">
            <a:avLst/>
          </a:prstGeom>
          <a:noFill/>
          <a:ln w="12700" cap="flat" cmpd="sng" algn="ctr">
            <a:solidFill>
              <a:srgbClr val="B8D5FF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5" name="Прямая со стрелкой 174">
            <a:extLst>
              <a:ext uri="{FF2B5EF4-FFF2-40B4-BE49-F238E27FC236}">
                <a16:creationId xmlns:a16="http://schemas.microsoft.com/office/drawing/2014/main" id="{2B0D63B7-2732-6643-EFF4-FF9DA57779B2}"/>
              </a:ext>
            </a:extLst>
          </p:cNvPr>
          <p:cNvCxnSpPr>
            <a:cxnSpLocks/>
          </p:cNvCxnSpPr>
          <p:nvPr/>
        </p:nvCxnSpPr>
        <p:spPr>
          <a:xfrm>
            <a:off x="2413798" y="3812415"/>
            <a:ext cx="2995220" cy="0"/>
          </a:xfrm>
          <a:prstGeom prst="straightConnector1">
            <a:avLst/>
          </a:prstGeom>
          <a:noFill/>
          <a:ln w="12700" cap="flat" cmpd="sng" algn="ctr">
            <a:solidFill>
              <a:srgbClr val="B8D5FF"/>
            </a:solidFill>
            <a:prstDash val="solid"/>
            <a:miter lim="800000"/>
            <a:tailEnd type="none"/>
          </a:ln>
          <a:effectLst/>
        </p:spPr>
      </p:cxnSp>
      <p:cxnSp>
        <p:nvCxnSpPr>
          <p:cNvPr id="176" name="Прямая со стрелкой 175">
            <a:extLst>
              <a:ext uri="{FF2B5EF4-FFF2-40B4-BE49-F238E27FC236}">
                <a16:creationId xmlns:a16="http://schemas.microsoft.com/office/drawing/2014/main" id="{00840DC1-62FA-1B94-7C75-14BE14504E5F}"/>
              </a:ext>
            </a:extLst>
          </p:cNvPr>
          <p:cNvCxnSpPr>
            <a:cxnSpLocks/>
          </p:cNvCxnSpPr>
          <p:nvPr/>
        </p:nvCxnSpPr>
        <p:spPr>
          <a:xfrm>
            <a:off x="5404996" y="3150073"/>
            <a:ext cx="0" cy="660396"/>
          </a:xfrm>
          <a:prstGeom prst="straightConnector1">
            <a:avLst/>
          </a:prstGeom>
          <a:noFill/>
          <a:ln w="12700" cap="flat" cmpd="sng" algn="ctr">
            <a:solidFill>
              <a:srgbClr val="B8D5FF"/>
            </a:solidFill>
            <a:prstDash val="solid"/>
            <a:miter lim="800000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30148117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5559E-0011-E062-1011-F1067E606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7D1A83A-D648-E37F-55EF-120665FCB5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C8F8045A-6281-15B5-118E-A166557389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5807" y="946954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1CAD87E-B80E-03C4-154B-773D53D99847}"/>
              </a:ext>
            </a:extLst>
          </p:cNvPr>
          <p:cNvSpPr txBox="1"/>
          <p:nvPr/>
        </p:nvSpPr>
        <p:spPr>
          <a:xfrm>
            <a:off x="394094" y="362179"/>
            <a:ext cx="61248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ru-RU" sz="1600" b="1" dirty="0">
                <a:solidFill>
                  <a:srgbClr val="060D6A"/>
                </a:solidFill>
                <a:latin typeface="Aptos" panose="020B0004020202020204" pitchFamily="34" charset="0"/>
                <a:cs typeface="Arial"/>
              </a:rPr>
              <a:t>Особенности проектирования образовательного пространства ЮФУ для новой модели ВО</a:t>
            </a:r>
            <a:endParaRPr lang="ru-RU" sz="1600" dirty="0">
              <a:solidFill>
                <a:srgbClr val="060D6A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30" name="object 7">
            <a:extLst>
              <a:ext uri="{FF2B5EF4-FFF2-40B4-BE49-F238E27FC236}">
                <a16:creationId xmlns:a16="http://schemas.microsoft.com/office/drawing/2014/main" id="{6961D819-6235-172F-F5FC-CDF943A6E06E}"/>
              </a:ext>
            </a:extLst>
          </p:cNvPr>
          <p:cNvSpPr txBox="1"/>
          <p:nvPr/>
        </p:nvSpPr>
        <p:spPr>
          <a:xfrm>
            <a:off x="394094" y="1259267"/>
            <a:ext cx="387329" cy="58035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3300" b="1" kern="0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300" b="1" kern="0" spc="113" dirty="0">
              <a:ln w="28575">
                <a:solidFill>
                  <a:srgbClr val="EE1E58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8A1A60A-F58C-461D-5BA2-1CF1DE925284}"/>
              </a:ext>
            </a:extLst>
          </p:cNvPr>
          <p:cNvSpPr txBox="1"/>
          <p:nvPr/>
        </p:nvSpPr>
        <p:spPr>
          <a:xfrm>
            <a:off x="635709" y="1294388"/>
            <a:ext cx="300902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0247" defTabSz="685800">
              <a:defRPr/>
            </a:pPr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Треки базовой и опережающей подготовки, эгалитарное и меритократическое образовательное пространство</a:t>
            </a:r>
          </a:p>
        </p:txBody>
      </p:sp>
      <p:pic>
        <p:nvPicPr>
          <p:cNvPr id="36" name="Рисунок 35" descr="Дорожная развилка со сплошной заливкой">
            <a:extLst>
              <a:ext uri="{FF2B5EF4-FFF2-40B4-BE49-F238E27FC236}">
                <a16:creationId xmlns:a16="http://schemas.microsoft.com/office/drawing/2014/main" id="{C2D03350-FB93-E317-2993-9452715A62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67368" y="1439377"/>
            <a:ext cx="369332" cy="369332"/>
          </a:xfrm>
          <a:prstGeom prst="rect">
            <a:avLst/>
          </a:prstGeom>
        </p:spPr>
      </p:pic>
      <p:sp>
        <p:nvSpPr>
          <p:cNvPr id="37" name="Скругленный прямоугольник 36">
            <a:extLst>
              <a:ext uri="{FF2B5EF4-FFF2-40B4-BE49-F238E27FC236}">
                <a16:creationId xmlns:a16="http://schemas.microsoft.com/office/drawing/2014/main" id="{6DAC5A77-D135-3F36-8832-EC3B51943228}"/>
              </a:ext>
            </a:extLst>
          </p:cNvPr>
          <p:cNvSpPr/>
          <p:nvPr/>
        </p:nvSpPr>
        <p:spPr>
          <a:xfrm>
            <a:off x="3671467" y="1310700"/>
            <a:ext cx="561131" cy="560112"/>
          </a:xfrm>
          <a:prstGeom prst="roundRect">
            <a:avLst/>
          </a:prstGeom>
          <a:noFill/>
          <a:ln>
            <a:solidFill>
              <a:srgbClr val="EE1E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8" name="object 7">
            <a:extLst>
              <a:ext uri="{FF2B5EF4-FFF2-40B4-BE49-F238E27FC236}">
                <a16:creationId xmlns:a16="http://schemas.microsoft.com/office/drawing/2014/main" id="{44A55C2E-99F0-9716-3121-BC0FF8EBA250}"/>
              </a:ext>
            </a:extLst>
          </p:cNvPr>
          <p:cNvSpPr txBox="1"/>
          <p:nvPr/>
        </p:nvSpPr>
        <p:spPr>
          <a:xfrm>
            <a:off x="412371" y="2165054"/>
            <a:ext cx="387329" cy="58035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3300" b="1" kern="0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300" b="1" kern="0" spc="113" dirty="0">
              <a:ln w="28575">
                <a:solidFill>
                  <a:srgbClr val="EE1E58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9C9188-6321-99A6-25FF-833A5CA2D51D}"/>
              </a:ext>
            </a:extLst>
          </p:cNvPr>
          <p:cNvSpPr txBox="1"/>
          <p:nvPr/>
        </p:nvSpPr>
        <p:spPr>
          <a:xfrm>
            <a:off x="635709" y="2133203"/>
            <a:ext cx="27765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0247" defTabSz="685800">
              <a:defRPr/>
            </a:pPr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Новая функционально-ролевая модель кадрового обеспечения программ </a:t>
            </a:r>
            <a:r>
              <a:rPr lang="en-US" sz="1050" dirty="0">
                <a:solidFill>
                  <a:srgbClr val="080C6B"/>
                </a:solidFill>
                <a:latin typeface="Arial"/>
                <a:cs typeface="Arial"/>
              </a:rPr>
              <a:t>| </a:t>
            </a:r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Ядро – 100% НПР </a:t>
            </a:r>
            <a:r>
              <a:rPr lang="en-US" sz="1050" dirty="0">
                <a:solidFill>
                  <a:srgbClr val="080C6B"/>
                </a:solidFill>
                <a:latin typeface="Arial"/>
                <a:cs typeface="Arial"/>
              </a:rPr>
              <a:t>| </a:t>
            </a:r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Проф. траектории – до 100% НС и НПР-практики</a:t>
            </a:r>
          </a:p>
        </p:txBody>
      </p:sp>
      <p:pic>
        <p:nvPicPr>
          <p:cNvPr id="40" name="Рисунок 39" descr="Герой (мужчина) со сплошной заливкой">
            <a:extLst>
              <a:ext uri="{FF2B5EF4-FFF2-40B4-BE49-F238E27FC236}">
                <a16:creationId xmlns:a16="http://schemas.microsoft.com/office/drawing/2014/main" id="{AC2A8E20-86C2-BE17-8278-2AC88A62F1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68249" y="2353336"/>
            <a:ext cx="355799" cy="355799"/>
          </a:xfrm>
          <a:prstGeom prst="rect">
            <a:avLst/>
          </a:prstGeom>
        </p:spPr>
      </p:pic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34177225-44AD-B429-68A4-F822A693C8D3}"/>
              </a:ext>
            </a:extLst>
          </p:cNvPr>
          <p:cNvSpPr/>
          <p:nvPr/>
        </p:nvSpPr>
        <p:spPr>
          <a:xfrm>
            <a:off x="3665583" y="2251179"/>
            <a:ext cx="561131" cy="560112"/>
          </a:xfrm>
          <a:prstGeom prst="roundRect">
            <a:avLst/>
          </a:prstGeom>
          <a:noFill/>
          <a:ln>
            <a:solidFill>
              <a:srgbClr val="EE1E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2" name="Скругленный прямоугольник 41">
            <a:extLst>
              <a:ext uri="{FF2B5EF4-FFF2-40B4-BE49-F238E27FC236}">
                <a16:creationId xmlns:a16="http://schemas.microsoft.com/office/drawing/2014/main" id="{51C05529-263C-00A4-5844-8C5128F3E64B}"/>
              </a:ext>
            </a:extLst>
          </p:cNvPr>
          <p:cNvSpPr/>
          <p:nvPr/>
        </p:nvSpPr>
        <p:spPr>
          <a:xfrm>
            <a:off x="3671467" y="3191659"/>
            <a:ext cx="561131" cy="560112"/>
          </a:xfrm>
          <a:prstGeom prst="roundRect">
            <a:avLst/>
          </a:prstGeom>
          <a:noFill/>
          <a:ln>
            <a:solidFill>
              <a:srgbClr val="EE1E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3" name="object 7">
            <a:extLst>
              <a:ext uri="{FF2B5EF4-FFF2-40B4-BE49-F238E27FC236}">
                <a16:creationId xmlns:a16="http://schemas.microsoft.com/office/drawing/2014/main" id="{66F74D28-C41B-B4B4-C877-0C97A6C8B5E7}"/>
              </a:ext>
            </a:extLst>
          </p:cNvPr>
          <p:cNvSpPr txBox="1"/>
          <p:nvPr/>
        </p:nvSpPr>
        <p:spPr>
          <a:xfrm>
            <a:off x="394094" y="3133601"/>
            <a:ext cx="387329" cy="58035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3300" b="1" kern="0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300" b="1" kern="0" spc="113" dirty="0">
              <a:ln w="28575">
                <a:solidFill>
                  <a:srgbClr val="EE1E58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Рисунок 43" descr="Фабрика со сплошной заливкой">
            <a:extLst>
              <a:ext uri="{FF2B5EF4-FFF2-40B4-BE49-F238E27FC236}">
                <a16:creationId xmlns:a16="http://schemas.microsoft.com/office/drawing/2014/main" id="{F93C6BCE-D4B0-4DB8-93D0-CD8E3F1F4E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747177" y="3258271"/>
            <a:ext cx="421015" cy="421015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A61252C4-6DB5-5678-EE7C-EC7E1E295BDF}"/>
              </a:ext>
            </a:extLst>
          </p:cNvPr>
          <p:cNvSpPr txBox="1"/>
          <p:nvPr/>
        </p:nvSpPr>
        <p:spPr>
          <a:xfrm>
            <a:off x="716298" y="3038990"/>
            <a:ext cx="286403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Концепция «открытого кампуса»:</a:t>
            </a:r>
            <a:r>
              <a:rPr lang="en-US" sz="1050" dirty="0">
                <a:solidFill>
                  <a:srgbClr val="080C6B"/>
                </a:solidFill>
                <a:latin typeface="Arial"/>
                <a:cs typeface="Arial"/>
              </a:rPr>
              <a:t> </a:t>
            </a:r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до </a:t>
            </a:r>
            <a:r>
              <a:rPr lang="ru-RU" sz="1050" b="1" dirty="0">
                <a:solidFill>
                  <a:srgbClr val="080C6B"/>
                </a:solidFill>
                <a:latin typeface="Arial"/>
                <a:cs typeface="Arial"/>
              </a:rPr>
              <a:t>30</a:t>
            </a:r>
            <a:r>
              <a:rPr lang="en-US" sz="1050" b="1" dirty="0">
                <a:solidFill>
                  <a:srgbClr val="080C6B"/>
                </a:solidFill>
                <a:latin typeface="Arial"/>
                <a:cs typeface="Arial"/>
              </a:rPr>
              <a:t>%</a:t>
            </a:r>
            <a:r>
              <a:rPr lang="ru-RU" sz="1050" b="1" dirty="0">
                <a:solidFill>
                  <a:srgbClr val="080C6B"/>
                </a:solidFill>
                <a:latin typeface="Arial"/>
                <a:cs typeface="Arial"/>
              </a:rPr>
              <a:t> </a:t>
            </a:r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объема образовательной программы        (в т.ч. практическая подготовка на инфраструктуре и задачах партнеров (лаборатории, производство)</a:t>
            </a:r>
          </a:p>
        </p:txBody>
      </p:sp>
      <p:sp>
        <p:nvSpPr>
          <p:cNvPr id="46" name="object 7">
            <a:extLst>
              <a:ext uri="{FF2B5EF4-FFF2-40B4-BE49-F238E27FC236}">
                <a16:creationId xmlns:a16="http://schemas.microsoft.com/office/drawing/2014/main" id="{41C41EB9-C7DE-1188-9BBD-67A533F542C5}"/>
              </a:ext>
            </a:extLst>
          </p:cNvPr>
          <p:cNvSpPr txBox="1"/>
          <p:nvPr/>
        </p:nvSpPr>
        <p:spPr>
          <a:xfrm>
            <a:off x="412371" y="4342756"/>
            <a:ext cx="387329" cy="58035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3300" b="1" kern="0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300" b="1" kern="0" spc="113" dirty="0">
              <a:ln w="28575">
                <a:solidFill>
                  <a:srgbClr val="EE1E58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002FB65-AA16-E84B-0D33-05E47162F9C2}"/>
              </a:ext>
            </a:extLst>
          </p:cNvPr>
          <p:cNvSpPr txBox="1"/>
          <p:nvPr/>
        </p:nvSpPr>
        <p:spPr>
          <a:xfrm>
            <a:off x="724525" y="4084605"/>
            <a:ext cx="2864033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«Профессиональная школа» – орг. проект пилота новой модели: управляет проф. ядром, треками профессиональных траекторий и квалификациями</a:t>
            </a:r>
            <a:r>
              <a:rPr lang="en-US" sz="1050" dirty="0">
                <a:solidFill>
                  <a:srgbClr val="080C6B"/>
                </a:solidFill>
                <a:latin typeface="Arial"/>
                <a:cs typeface="Arial"/>
              </a:rPr>
              <a:t> |</a:t>
            </a:r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 индустрия и академические партнеры в контуре управления ОП (60% членов академических советов ПШ)</a:t>
            </a: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id="{F6F2144D-2A2A-4C18-D64A-B33D3239F116}"/>
              </a:ext>
            </a:extLst>
          </p:cNvPr>
          <p:cNvSpPr/>
          <p:nvPr/>
        </p:nvSpPr>
        <p:spPr>
          <a:xfrm>
            <a:off x="3665583" y="4342756"/>
            <a:ext cx="561131" cy="560112"/>
          </a:xfrm>
          <a:prstGeom prst="roundRect">
            <a:avLst/>
          </a:prstGeom>
          <a:noFill/>
          <a:ln>
            <a:solidFill>
              <a:srgbClr val="EE1E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50" name="Рисунок 49" descr="Собрание со сплошной заливкой">
            <a:extLst>
              <a:ext uri="{FF2B5EF4-FFF2-40B4-BE49-F238E27FC236}">
                <a16:creationId xmlns:a16="http://schemas.microsoft.com/office/drawing/2014/main" id="{82E58935-BA08-12D7-DB80-7D3BA683739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29328" y="4406204"/>
            <a:ext cx="433640" cy="433640"/>
          </a:xfrm>
          <a:prstGeom prst="rect">
            <a:avLst/>
          </a:prstGeom>
        </p:spPr>
      </p:pic>
      <p:sp>
        <p:nvSpPr>
          <p:cNvPr id="51" name="object 7">
            <a:extLst>
              <a:ext uri="{FF2B5EF4-FFF2-40B4-BE49-F238E27FC236}">
                <a16:creationId xmlns:a16="http://schemas.microsoft.com/office/drawing/2014/main" id="{C75E0E62-0D2F-AEC4-7C4E-0A7924882928}"/>
              </a:ext>
            </a:extLst>
          </p:cNvPr>
          <p:cNvSpPr txBox="1"/>
          <p:nvPr/>
        </p:nvSpPr>
        <p:spPr>
          <a:xfrm>
            <a:off x="400473" y="5636912"/>
            <a:ext cx="387329" cy="58035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3300" b="1" kern="0" spc="113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FB77734-8FA4-E325-FFEC-E713D5B8AC69}"/>
              </a:ext>
            </a:extLst>
          </p:cNvPr>
          <p:cNvSpPr txBox="1"/>
          <p:nvPr/>
        </p:nvSpPr>
        <p:spPr>
          <a:xfrm>
            <a:off x="724525" y="5433992"/>
            <a:ext cx="303387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Имплицитная (обязательные дисциплины)     и эксплицитная (факультативы / </a:t>
            </a:r>
            <a:r>
              <a:rPr lang="ru-RU" sz="1050" dirty="0" err="1">
                <a:solidFill>
                  <a:srgbClr val="080C6B"/>
                </a:solidFill>
                <a:latin typeface="Arial"/>
                <a:cs typeface="Arial"/>
              </a:rPr>
              <a:t>элективы</a:t>
            </a:r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) ориентация на фокусы университетского образования: гражданственность, универсальная картина мира, мышление, сложная коммуникация, субъектность</a:t>
            </a:r>
          </a:p>
        </p:txBody>
      </p:sp>
      <p:sp>
        <p:nvSpPr>
          <p:cNvPr id="53" name="Скругленный прямоугольник 52">
            <a:extLst>
              <a:ext uri="{FF2B5EF4-FFF2-40B4-BE49-F238E27FC236}">
                <a16:creationId xmlns:a16="http://schemas.microsoft.com/office/drawing/2014/main" id="{4ABDFB3E-5449-3E6C-D967-57E0F2628ABA}"/>
              </a:ext>
            </a:extLst>
          </p:cNvPr>
          <p:cNvSpPr/>
          <p:nvPr/>
        </p:nvSpPr>
        <p:spPr>
          <a:xfrm>
            <a:off x="3644737" y="5711546"/>
            <a:ext cx="561131" cy="560112"/>
          </a:xfrm>
          <a:prstGeom prst="roundRect">
            <a:avLst/>
          </a:prstGeom>
          <a:noFill/>
          <a:ln>
            <a:solidFill>
              <a:srgbClr val="EE1E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prstClr val="white"/>
              </a:solidFill>
              <a:latin typeface="Aptos" panose="02110004020202020204"/>
            </a:endParaRPr>
          </a:p>
        </p:txBody>
      </p:sp>
      <p:pic>
        <p:nvPicPr>
          <p:cNvPr id="54" name="Рисунок 53" descr="Стремление со сплошной заливкой">
            <a:extLst>
              <a:ext uri="{FF2B5EF4-FFF2-40B4-BE49-F238E27FC236}">
                <a16:creationId xmlns:a16="http://schemas.microsoft.com/office/drawing/2014/main" id="{78D6E45F-4CB5-EAEF-4335-252E19880E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695488" y="5774898"/>
            <a:ext cx="433409" cy="433409"/>
          </a:xfrm>
          <a:prstGeom prst="rect">
            <a:avLst/>
          </a:prstGeom>
        </p:spPr>
      </p:pic>
      <p:sp>
        <p:nvSpPr>
          <p:cNvPr id="55" name="object 7">
            <a:extLst>
              <a:ext uri="{FF2B5EF4-FFF2-40B4-BE49-F238E27FC236}">
                <a16:creationId xmlns:a16="http://schemas.microsoft.com/office/drawing/2014/main" id="{E2281B73-7714-ADAB-CC4B-5E3DB4732F40}"/>
              </a:ext>
            </a:extLst>
          </p:cNvPr>
          <p:cNvSpPr txBox="1"/>
          <p:nvPr/>
        </p:nvSpPr>
        <p:spPr>
          <a:xfrm>
            <a:off x="4821673" y="1264841"/>
            <a:ext cx="387329" cy="58035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669" rIns="0" bIns="0" rtlCol="0">
            <a:spAutoFit/>
          </a:bodyPr>
          <a:lstStyle/>
          <a:p>
            <a:pPr marL="9524" defTabSz="415869">
              <a:lnSpc>
                <a:spcPct val="120000"/>
              </a:lnSpc>
              <a:defRPr/>
            </a:pPr>
            <a:r>
              <a:rPr lang="ru-RU" sz="3300" b="1" kern="0" dirty="0">
                <a:ln w="28575">
                  <a:solidFill>
                    <a:srgbClr val="EE1E58"/>
                  </a:solidFill>
                  <a:prstDash val="solid"/>
                </a:ln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3300" b="1" kern="0" spc="113" dirty="0">
              <a:ln w="28575">
                <a:solidFill>
                  <a:srgbClr val="EE1E58"/>
                </a:solidFill>
                <a:prstDash val="solid"/>
              </a:ln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Рисунок 55" descr="Диаграмма рассеяния со сплошной заливкой">
            <a:extLst>
              <a:ext uri="{FF2B5EF4-FFF2-40B4-BE49-F238E27FC236}">
                <a16:creationId xmlns:a16="http://schemas.microsoft.com/office/drawing/2014/main" id="{B47A95C7-74EB-89A9-ECB5-BFC33F70BD6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249906" y="1375319"/>
            <a:ext cx="415217" cy="415217"/>
          </a:xfrm>
          <a:prstGeom prst="rect">
            <a:avLst/>
          </a:prstGeom>
        </p:spPr>
      </p:pic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9B3854F9-903E-888F-D79F-2D6350A721B7}"/>
              </a:ext>
            </a:extLst>
          </p:cNvPr>
          <p:cNvSpPr/>
          <p:nvPr/>
        </p:nvSpPr>
        <p:spPr>
          <a:xfrm>
            <a:off x="8176950" y="1285294"/>
            <a:ext cx="561131" cy="560112"/>
          </a:xfrm>
          <a:prstGeom prst="roundRect">
            <a:avLst/>
          </a:prstGeom>
          <a:noFill/>
          <a:ln>
            <a:solidFill>
              <a:srgbClr val="EE1E5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8841BF6-5AC0-FA13-4148-7568B5B24B6E}"/>
              </a:ext>
            </a:extLst>
          </p:cNvPr>
          <p:cNvSpPr txBox="1"/>
          <p:nvPr/>
        </p:nvSpPr>
        <p:spPr>
          <a:xfrm>
            <a:off x="5129180" y="1206651"/>
            <a:ext cx="29553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50" dirty="0">
                <a:solidFill>
                  <a:srgbClr val="080C6B"/>
                </a:solidFill>
                <a:latin typeface="Arial"/>
                <a:cs typeface="Arial"/>
              </a:rPr>
              <a:t>Доказательный подход: комплексное лонгитюдное исследование эффективности новой модели высшего образования (и карьеры в течение 5 лет после выпуска)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:a16="http://schemas.microsoft.com/office/drawing/2014/main" id="{70368D5B-EADD-129E-BD9D-D88713D6DD80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5873"/>
          <a:stretch>
            <a:fillRect/>
          </a:stretch>
        </p:blipFill>
        <p:spPr>
          <a:xfrm>
            <a:off x="4821673" y="2164017"/>
            <a:ext cx="4001578" cy="1587754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6CE754D8-9D77-8D1A-CB81-8419C5F88F7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09002" y="5043988"/>
            <a:ext cx="3282231" cy="1492869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3387E93C-E349-A15A-DE29-CC06580DDD7D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6158" b="6873"/>
          <a:stretch>
            <a:fillRect/>
          </a:stretch>
        </p:blipFill>
        <p:spPr>
          <a:xfrm>
            <a:off x="5238169" y="3729477"/>
            <a:ext cx="3577277" cy="135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39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B28CCE-77E1-72E2-4203-B45706C47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565980-1597-45EB-C023-35434F2362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94412"/>
            <a:ext cx="5699342" cy="1840561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65E89C9-BE1D-3D8C-7A7C-35CBD495AA17}"/>
              </a:ext>
            </a:extLst>
          </p:cNvPr>
          <p:cNvSpPr/>
          <p:nvPr/>
        </p:nvSpPr>
        <p:spPr>
          <a:xfrm>
            <a:off x="5771072" y="4094412"/>
            <a:ext cx="3372928" cy="1840561"/>
          </a:xfrm>
          <a:prstGeom prst="rect">
            <a:avLst/>
          </a:prstGeom>
          <a:solidFill>
            <a:srgbClr val="060D6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95DAA1-5219-BAE5-7A90-AFE94158D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483" y="1636322"/>
            <a:ext cx="1228216" cy="1127266"/>
          </a:xfrm>
          <a:prstGeom prst="rect">
            <a:avLst/>
          </a:prstGeom>
        </p:spPr>
      </p:pic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18D42D7A-7795-4C60-BB2F-C67B388BF47C}"/>
              </a:ext>
            </a:extLst>
          </p:cNvPr>
          <p:cNvSpPr txBox="1">
            <a:spLocks/>
          </p:cNvSpPr>
          <p:nvPr/>
        </p:nvSpPr>
        <p:spPr>
          <a:xfrm>
            <a:off x="403727" y="1000999"/>
            <a:ext cx="5699342" cy="213616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spc="-11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1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/>
                <a:ea typeface="+mj-ea"/>
                <a:cs typeface="+mj-cs"/>
              </a:rPr>
              <a:t>Новая модель высшего образования: особенности перехода</a:t>
            </a:r>
            <a:endParaRPr kumimoji="0" lang="ru-RU" sz="2400" b="1" i="0" u="none" strike="noStrike" kern="1200" cap="none" spc="-113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Medium"/>
              <a:ea typeface="+mj-ea"/>
              <a:cs typeface="+mj-cs"/>
            </a:endParaRPr>
          </a:p>
        </p:txBody>
      </p:sp>
      <p:sp>
        <p:nvSpPr>
          <p:cNvPr id="12" name="Подзаголовок 1">
            <a:extLst>
              <a:ext uri="{FF2B5EF4-FFF2-40B4-BE49-F238E27FC236}">
                <a16:creationId xmlns:a16="http://schemas.microsoft.com/office/drawing/2014/main" id="{2CD62885-E31E-BE89-91A9-183EDDEB32AF}"/>
              </a:ext>
            </a:extLst>
          </p:cNvPr>
          <p:cNvSpPr txBox="1">
            <a:spLocks/>
          </p:cNvSpPr>
          <p:nvPr/>
        </p:nvSpPr>
        <p:spPr>
          <a:xfrm>
            <a:off x="6247961" y="5014692"/>
            <a:ext cx="2419150" cy="6510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None/>
              <a:defRPr sz="15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Махно П.В.</a:t>
            </a:r>
          </a:p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Бондарев М.Г.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0E2C8555-1046-A9C7-1DFA-DEAECC2AAC10}"/>
              </a:ext>
            </a:extLst>
          </p:cNvPr>
          <p:cNvSpPr txBox="1">
            <a:spLocks/>
          </p:cNvSpPr>
          <p:nvPr/>
        </p:nvSpPr>
        <p:spPr>
          <a:xfrm>
            <a:off x="5576248" y="6272760"/>
            <a:ext cx="3090863" cy="3304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125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2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23.06.2026</a:t>
            </a:r>
          </a:p>
        </p:txBody>
      </p:sp>
    </p:spTree>
    <p:extLst>
      <p:ext uri="{BB962C8B-B14F-4D97-AF65-F5344CB8AC3E}">
        <p14:creationId xmlns:p14="http://schemas.microsoft.com/office/powerpoint/2010/main" val="3797746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214E830-E799-6820-C8FC-8CD63EA82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: скругленные углы 52">
            <a:extLst>
              <a:ext uri="{FF2B5EF4-FFF2-40B4-BE49-F238E27FC236}">
                <a16:creationId xmlns:a16="http://schemas.microsoft.com/office/drawing/2014/main" id="{AC83E433-A9F7-9FA4-A1A3-CDF9BB75B8DE}"/>
              </a:ext>
            </a:extLst>
          </p:cNvPr>
          <p:cNvSpPr/>
          <p:nvPr/>
        </p:nvSpPr>
        <p:spPr>
          <a:xfrm>
            <a:off x="143510" y="4696066"/>
            <a:ext cx="2035040" cy="568231"/>
          </a:xfrm>
          <a:prstGeom prst="roundRect">
            <a:avLst>
              <a:gd name="adj" fmla="val 7252"/>
            </a:avLst>
          </a:prstGeom>
          <a:solidFill>
            <a:srgbClr val="080C6B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070D6B"/>
              </a:solidFill>
              <a:latin typeface="Montserra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BE159F-1AF7-AD23-4843-D93C17C7D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8EC5A031-2BC7-2C44-82B9-2534E6A3A2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5807" y="946954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27" name="Заголовок 6">
            <a:extLst>
              <a:ext uri="{FF2B5EF4-FFF2-40B4-BE49-F238E27FC236}">
                <a16:creationId xmlns:a16="http://schemas.microsoft.com/office/drawing/2014/main" id="{BD5BD5D9-3A5D-5084-B79B-4DAE141361DD}"/>
              </a:ext>
            </a:extLst>
          </p:cNvPr>
          <p:cNvSpPr txBox="1">
            <a:spLocks/>
          </p:cNvSpPr>
          <p:nvPr/>
        </p:nvSpPr>
        <p:spPr>
          <a:xfrm>
            <a:off x="376842" y="378724"/>
            <a:ext cx="6127475" cy="5682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ru-RU" sz="1600" b="1" dirty="0">
                <a:solidFill>
                  <a:srgbClr val="060D6A"/>
                </a:solidFill>
                <a:latin typeface="Aptos" panose="020B0004020202020204" pitchFamily="34" charset="0"/>
                <a:cs typeface="Arial"/>
              </a:rPr>
              <a:t>Доказательный подход: комплексное исследование эффективности новой модели высшего образования 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A3068FF7-94FE-258F-FA83-543E3B622336}"/>
              </a:ext>
            </a:extLst>
          </p:cNvPr>
          <p:cNvGrpSpPr/>
          <p:nvPr/>
        </p:nvGrpSpPr>
        <p:grpSpPr>
          <a:xfrm>
            <a:off x="2772549" y="2490447"/>
            <a:ext cx="2295255" cy="378032"/>
            <a:chOff x="3575720" y="2600908"/>
            <a:chExt cx="3204356" cy="504042"/>
          </a:xfrm>
        </p:grpSpPr>
        <p:cxnSp>
          <p:nvCxnSpPr>
            <p:cNvPr id="5" name="Прямая соединительная линия 4">
              <a:extLst>
                <a:ext uri="{FF2B5EF4-FFF2-40B4-BE49-F238E27FC236}">
                  <a16:creationId xmlns:a16="http://schemas.microsoft.com/office/drawing/2014/main" id="{9E2AD97B-3878-5169-C846-1E8601561883}"/>
                </a:ext>
              </a:extLst>
            </p:cNvPr>
            <p:cNvCxnSpPr/>
            <p:nvPr/>
          </p:nvCxnSpPr>
          <p:spPr>
            <a:xfrm flipV="1">
              <a:off x="3575720" y="2600908"/>
              <a:ext cx="0" cy="50404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191E2EB1-B866-B101-CBD2-A9D17F6D7013}"/>
                </a:ext>
              </a:extLst>
            </p:cNvPr>
            <p:cNvCxnSpPr/>
            <p:nvPr/>
          </p:nvCxnSpPr>
          <p:spPr>
            <a:xfrm flipV="1">
              <a:off x="6780076" y="2600908"/>
              <a:ext cx="0" cy="504042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id="{21607FBE-760C-A54F-B41F-295ACAD07EE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75720" y="2600908"/>
              <a:ext cx="3204356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34ADA5EF-EF24-274D-606D-0DEB75555D61}"/>
              </a:ext>
            </a:extLst>
          </p:cNvPr>
          <p:cNvCxnSpPr>
            <a:cxnSpLocks/>
          </p:cNvCxnSpPr>
          <p:nvPr/>
        </p:nvCxnSpPr>
        <p:spPr>
          <a:xfrm>
            <a:off x="1827444" y="2868479"/>
            <a:ext cx="6669741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23CD5962-A01C-8189-BFD7-4D30498A9516}"/>
              </a:ext>
            </a:extLst>
          </p:cNvPr>
          <p:cNvSpPr/>
          <p:nvPr/>
        </p:nvSpPr>
        <p:spPr>
          <a:xfrm>
            <a:off x="2871036" y="2733474"/>
            <a:ext cx="270030" cy="27000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A3FC93C-D6C6-6DB5-D0B2-2C1459DCE60C}"/>
              </a:ext>
            </a:extLst>
          </p:cNvPr>
          <p:cNvSpPr/>
          <p:nvPr/>
        </p:nvSpPr>
        <p:spPr>
          <a:xfrm>
            <a:off x="4671650" y="2749161"/>
            <a:ext cx="270030" cy="27000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D7AEEDC-145B-DC36-F331-B0A8D6121E53}"/>
              </a:ext>
            </a:extLst>
          </p:cNvPr>
          <p:cNvSpPr/>
          <p:nvPr/>
        </p:nvSpPr>
        <p:spPr>
          <a:xfrm>
            <a:off x="7300163" y="2749161"/>
            <a:ext cx="270030" cy="27000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B36122-1FD4-2EB8-6922-DF56746440DB}"/>
              </a:ext>
            </a:extLst>
          </p:cNvPr>
          <p:cNvSpPr txBox="1"/>
          <p:nvPr/>
        </p:nvSpPr>
        <p:spPr>
          <a:xfrm>
            <a:off x="2516953" y="3124523"/>
            <a:ext cx="1075845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  <a:t>09-10/2026</a:t>
            </a:r>
          </a:p>
          <a:p>
            <a:pPr algn="ctr" defTabSz="685800"/>
            <a: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  <a:t>Первичная диагностика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A59C00-94CA-28FE-FEAE-06A712971558}"/>
              </a:ext>
            </a:extLst>
          </p:cNvPr>
          <p:cNvSpPr txBox="1"/>
          <p:nvPr/>
        </p:nvSpPr>
        <p:spPr>
          <a:xfrm>
            <a:off x="4145090" y="3083536"/>
            <a:ext cx="13231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  <a:t>05-06/2027</a:t>
            </a:r>
          </a:p>
          <a:p>
            <a:pPr algn="ctr" defTabSz="685800"/>
            <a: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  <a:t>Диагностика после 1-го года обучения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FACB7A-1EB4-B262-54E5-6D273D37CE54}"/>
              </a:ext>
            </a:extLst>
          </p:cNvPr>
          <p:cNvSpPr txBox="1"/>
          <p:nvPr/>
        </p:nvSpPr>
        <p:spPr>
          <a:xfrm>
            <a:off x="298160" y="4776567"/>
            <a:ext cx="173871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u-RU" sz="1100" b="1" dirty="0">
                <a:solidFill>
                  <a:schemeClr val="bg1"/>
                </a:solidFill>
                <a:latin typeface="Aptos" panose="020B0004020202020204" pitchFamily="34" charset="0"/>
              </a:rPr>
              <a:t>Социо-гуманитарная</a:t>
            </a:r>
          </a:p>
          <a:p>
            <a:pPr defTabSz="685800"/>
            <a:r>
              <a:rPr lang="ru-RU" sz="1100" b="1" dirty="0">
                <a:solidFill>
                  <a:schemeClr val="bg1"/>
                </a:solidFill>
                <a:latin typeface="Aptos" panose="020B0004020202020204" pitchFamily="34" charset="0"/>
              </a:rPr>
              <a:t>часть ядра</a:t>
            </a:r>
            <a:endParaRPr lang="ru-RU" sz="11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15" name="Прямоугольник: скругленные углы 25">
            <a:extLst>
              <a:ext uri="{FF2B5EF4-FFF2-40B4-BE49-F238E27FC236}">
                <a16:creationId xmlns:a16="http://schemas.microsoft.com/office/drawing/2014/main" id="{433831F2-3750-38A1-19B6-7989E8121022}"/>
              </a:ext>
            </a:extLst>
          </p:cNvPr>
          <p:cNvSpPr/>
          <p:nvPr/>
        </p:nvSpPr>
        <p:spPr>
          <a:xfrm>
            <a:off x="2632352" y="1454376"/>
            <a:ext cx="3025475" cy="96020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/>
            <a: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  <a:t>Пилотное исследование </a:t>
            </a:r>
            <a:b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</a:br>
            <a: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  <a:t>меритократических треков</a:t>
            </a:r>
            <a:r>
              <a:rPr lang="ru-RU" sz="1100" dirty="0">
                <a:solidFill>
                  <a:srgbClr val="070D6B"/>
                </a:solidFill>
                <a:latin typeface="Aptos" panose="020B0004020202020204" pitchFamily="34" charset="0"/>
              </a:rPr>
              <a:t> </a:t>
            </a:r>
          </a:p>
          <a:p>
            <a:pPr defTabSz="685800"/>
            <a:r>
              <a:rPr lang="ru-RU" sz="1100" dirty="0">
                <a:solidFill>
                  <a:srgbClr val="000000"/>
                </a:solidFill>
                <a:latin typeface="Aptos" panose="020B0004020202020204" pitchFamily="34" charset="0"/>
              </a:rPr>
              <a:t>(«Код Ростеха», ПЭШ, Топ-ДС*): интервью, опросники и анализ результатов обучения</a:t>
            </a: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92EB0289-67FB-82FA-E4F0-FFDD6C3F6FFF}"/>
              </a:ext>
            </a:extLst>
          </p:cNvPr>
          <p:cNvSpPr/>
          <p:nvPr/>
        </p:nvSpPr>
        <p:spPr>
          <a:xfrm>
            <a:off x="3623148" y="2760478"/>
            <a:ext cx="175516" cy="18387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F4A420FE-3D93-AE5E-40FF-613E9B6BE3DC}"/>
              </a:ext>
            </a:extLst>
          </p:cNvPr>
          <p:cNvSpPr/>
          <p:nvPr/>
        </p:nvSpPr>
        <p:spPr>
          <a:xfrm>
            <a:off x="5121810" y="2760478"/>
            <a:ext cx="175516" cy="18387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20" name="Прямоугольник: скругленные углы 41">
            <a:extLst>
              <a:ext uri="{FF2B5EF4-FFF2-40B4-BE49-F238E27FC236}">
                <a16:creationId xmlns:a16="http://schemas.microsoft.com/office/drawing/2014/main" id="{6E392D0D-1CD8-7400-5B88-A1C847791E18}"/>
              </a:ext>
            </a:extLst>
          </p:cNvPr>
          <p:cNvSpPr/>
          <p:nvPr/>
        </p:nvSpPr>
        <p:spPr>
          <a:xfrm>
            <a:off x="2261078" y="4171924"/>
            <a:ext cx="3549969" cy="2020027"/>
          </a:xfrm>
          <a:prstGeom prst="roundRect">
            <a:avLst>
              <a:gd name="adj" fmla="val 7252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070D6B"/>
              </a:solidFill>
              <a:latin typeface="Montserra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FF5652-9ABC-3C31-3EB3-AD30F1E3EF66}"/>
              </a:ext>
            </a:extLst>
          </p:cNvPr>
          <p:cNvSpPr txBox="1"/>
          <p:nvPr/>
        </p:nvSpPr>
        <p:spPr>
          <a:xfrm>
            <a:off x="2423096" y="4784380"/>
            <a:ext cx="307373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50" b="1" dirty="0">
                <a:solidFill>
                  <a:srgbClr val="000000"/>
                </a:solidFill>
                <a:latin typeface="Aptos" panose="020B0004020202020204" pitchFamily="34" charset="0"/>
              </a:rPr>
              <a:t>отношение</a:t>
            </a:r>
            <a:r>
              <a:rPr lang="ru-RU" sz="1050" dirty="0">
                <a:solidFill>
                  <a:srgbClr val="000000"/>
                </a:solidFill>
                <a:latin typeface="Aptos" panose="020B0004020202020204" pitchFamily="34" charset="0"/>
              </a:rPr>
              <a:t> к фокусам ядра</a:t>
            </a:r>
          </a:p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50" dirty="0">
                <a:solidFill>
                  <a:srgbClr val="000000"/>
                </a:solidFill>
                <a:latin typeface="Aptos" panose="020B0004020202020204" pitchFamily="34" charset="0"/>
              </a:rPr>
              <a:t>универсальные </a:t>
            </a:r>
            <a:r>
              <a:rPr lang="ru-RU" sz="1050" b="1" dirty="0">
                <a:solidFill>
                  <a:srgbClr val="000000"/>
                </a:solidFill>
                <a:latin typeface="Aptos" panose="020B0004020202020204" pitchFamily="34" charset="0"/>
              </a:rPr>
              <a:t>компетенции</a:t>
            </a:r>
            <a:endParaRPr lang="ru-RU" sz="1050" dirty="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13BA1029-48EF-A470-4D2D-232B58E1A32B}"/>
              </a:ext>
            </a:extLst>
          </p:cNvPr>
          <p:cNvSpPr/>
          <p:nvPr/>
        </p:nvSpPr>
        <p:spPr>
          <a:xfrm>
            <a:off x="7673598" y="2760478"/>
            <a:ext cx="175516" cy="18387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A3AD26-EDB2-0091-C5F0-789F815E1528}"/>
              </a:ext>
            </a:extLst>
          </p:cNvPr>
          <p:cNvSpPr txBox="1"/>
          <p:nvPr/>
        </p:nvSpPr>
        <p:spPr>
          <a:xfrm>
            <a:off x="6773604" y="3089304"/>
            <a:ext cx="132314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  <a:t>05-06/2027</a:t>
            </a:r>
          </a:p>
          <a:p>
            <a:pPr algn="ctr" defTabSz="685800"/>
            <a:r>
              <a:rPr lang="ru-RU" sz="1100" b="1" dirty="0">
                <a:solidFill>
                  <a:srgbClr val="E13855"/>
                </a:solidFill>
                <a:latin typeface="Aptos" panose="020B0004020202020204" pitchFamily="34" charset="0"/>
              </a:rPr>
              <a:t>Диагностика после 2-го года обучения</a:t>
            </a: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40A9991-E269-DF44-4D1A-6548EF29FE7B}"/>
              </a:ext>
            </a:extLst>
          </p:cNvPr>
          <p:cNvSpPr/>
          <p:nvPr/>
        </p:nvSpPr>
        <p:spPr>
          <a:xfrm>
            <a:off x="6476576" y="2760478"/>
            <a:ext cx="175516" cy="18387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212901BF-BBFA-1D3C-9A4C-FBEB604B923C}"/>
              </a:ext>
            </a:extLst>
          </p:cNvPr>
          <p:cNvSpPr/>
          <p:nvPr/>
        </p:nvSpPr>
        <p:spPr>
          <a:xfrm>
            <a:off x="2447280" y="4266554"/>
            <a:ext cx="270030" cy="27000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C617BD7-4642-4489-249F-E63B4DDE49DE}"/>
              </a:ext>
            </a:extLst>
          </p:cNvPr>
          <p:cNvSpPr txBox="1"/>
          <p:nvPr/>
        </p:nvSpPr>
        <p:spPr>
          <a:xfrm>
            <a:off x="2787639" y="4239530"/>
            <a:ext cx="302340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u-RU" sz="1050" b="1" dirty="0">
                <a:solidFill>
                  <a:srgbClr val="E13855"/>
                </a:solidFill>
                <a:latin typeface="Aptos" panose="020B0004020202020204" pitchFamily="34" charset="0"/>
              </a:rPr>
              <a:t>Анализ результативности</a:t>
            </a:r>
          </a:p>
          <a:p>
            <a:pPr defTabSz="685800"/>
            <a:r>
              <a:rPr lang="ru-RU" sz="1050" b="1" dirty="0">
                <a:solidFill>
                  <a:srgbClr val="E13855"/>
                </a:solidFill>
                <a:latin typeface="Aptos" panose="020B0004020202020204" pitchFamily="34" charset="0"/>
              </a:rPr>
              <a:t>(опросники, кейсы и ситуационные задачи)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537C65-63CE-3E64-DCB7-A4A51F378A50}"/>
              </a:ext>
            </a:extLst>
          </p:cNvPr>
          <p:cNvSpPr txBox="1"/>
          <p:nvPr/>
        </p:nvSpPr>
        <p:spPr>
          <a:xfrm>
            <a:off x="2406219" y="5351443"/>
            <a:ext cx="3090608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50" b="1" dirty="0">
                <a:solidFill>
                  <a:srgbClr val="000000"/>
                </a:solidFill>
                <a:latin typeface="Aptos" panose="020B0004020202020204" pitchFamily="34" charset="0"/>
              </a:rPr>
              <a:t>отношение</a:t>
            </a:r>
            <a:r>
              <a:rPr lang="ru-RU" sz="1050" dirty="0">
                <a:solidFill>
                  <a:srgbClr val="000000"/>
                </a:solidFill>
                <a:latin typeface="Aptos" panose="020B0004020202020204" pitchFamily="34" charset="0"/>
              </a:rPr>
              <a:t> к профессиональной деятельности общепрофессиональные </a:t>
            </a:r>
            <a:r>
              <a:rPr lang="ru-RU" sz="1050" b="1" dirty="0">
                <a:solidFill>
                  <a:srgbClr val="000000"/>
                </a:solidFill>
                <a:latin typeface="Aptos" panose="020B0004020202020204" pitchFamily="34" charset="0"/>
              </a:rPr>
              <a:t>компетенции</a:t>
            </a:r>
            <a:endParaRPr lang="ru-RU" sz="1050" dirty="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39" name="Прямоугольник: скругленные углы 52">
            <a:extLst>
              <a:ext uri="{FF2B5EF4-FFF2-40B4-BE49-F238E27FC236}">
                <a16:creationId xmlns:a16="http://schemas.microsoft.com/office/drawing/2014/main" id="{F9B8809C-20CD-BD34-8C56-0190CEB070ED}"/>
              </a:ext>
            </a:extLst>
          </p:cNvPr>
          <p:cNvSpPr/>
          <p:nvPr/>
        </p:nvSpPr>
        <p:spPr>
          <a:xfrm>
            <a:off x="143510" y="5344798"/>
            <a:ext cx="2035040" cy="568231"/>
          </a:xfrm>
          <a:prstGeom prst="roundRect">
            <a:avLst>
              <a:gd name="adj" fmla="val 7252"/>
            </a:avLst>
          </a:prstGeom>
          <a:solidFill>
            <a:srgbClr val="080C6B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070D6B"/>
              </a:solidFill>
              <a:latin typeface="Montserra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0BA50D-FB8D-0971-7F8C-0561AE19CBFE}"/>
              </a:ext>
            </a:extLst>
          </p:cNvPr>
          <p:cNvSpPr txBox="1"/>
          <p:nvPr/>
        </p:nvSpPr>
        <p:spPr>
          <a:xfrm>
            <a:off x="184774" y="5418779"/>
            <a:ext cx="203504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u-RU" sz="1100" b="1" dirty="0">
                <a:solidFill>
                  <a:schemeClr val="bg1"/>
                </a:solidFill>
                <a:latin typeface="Aptos" panose="020B0004020202020204" pitchFamily="34" charset="0"/>
              </a:rPr>
              <a:t>Фундаментальная часть профессионального ядра</a:t>
            </a:r>
            <a:endParaRPr lang="ru-RU" sz="11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42" name="Прямоугольник: скругленные углы 52">
            <a:extLst>
              <a:ext uri="{FF2B5EF4-FFF2-40B4-BE49-F238E27FC236}">
                <a16:creationId xmlns:a16="http://schemas.microsoft.com/office/drawing/2014/main" id="{DB985A79-6CFC-C243-C01A-A8B9F8F251B8}"/>
              </a:ext>
            </a:extLst>
          </p:cNvPr>
          <p:cNvSpPr/>
          <p:nvPr/>
        </p:nvSpPr>
        <p:spPr>
          <a:xfrm>
            <a:off x="5787649" y="4197441"/>
            <a:ext cx="2871965" cy="2020026"/>
          </a:xfrm>
          <a:prstGeom prst="roundRect">
            <a:avLst>
              <a:gd name="adj" fmla="val 7252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070D6B"/>
              </a:solidFill>
              <a:latin typeface="Montserrat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6FFEFCA-E23A-81D5-1EEA-F2DDEE2CA1AE}"/>
              </a:ext>
            </a:extLst>
          </p:cNvPr>
          <p:cNvSpPr txBox="1"/>
          <p:nvPr/>
        </p:nvSpPr>
        <p:spPr>
          <a:xfrm>
            <a:off x="6209940" y="4269915"/>
            <a:ext cx="241104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u-RU" sz="1050" b="1" dirty="0">
                <a:solidFill>
                  <a:srgbClr val="070D6B"/>
                </a:solidFill>
                <a:latin typeface="Aptos" panose="020B0004020202020204" pitchFamily="34" charset="0"/>
              </a:rPr>
              <a:t>Анализ</a:t>
            </a:r>
            <a:r>
              <a:rPr lang="en-US" sz="1050" b="1" dirty="0">
                <a:solidFill>
                  <a:srgbClr val="070D6B"/>
                </a:solidFill>
                <a:latin typeface="Aptos" panose="020B0004020202020204" pitchFamily="34" charset="0"/>
              </a:rPr>
              <a:t> </a:t>
            </a:r>
            <a:r>
              <a:rPr lang="ru-RU" sz="1050" b="1" dirty="0">
                <a:solidFill>
                  <a:srgbClr val="070D6B"/>
                </a:solidFill>
                <a:latin typeface="Aptos" panose="020B0004020202020204" pitchFamily="34" charset="0"/>
              </a:rPr>
              <a:t>метрик и обратной связи</a:t>
            </a:r>
          </a:p>
          <a:p>
            <a:pPr defTabSz="685800"/>
            <a:r>
              <a:rPr lang="ru-RU" sz="1050" b="1" dirty="0">
                <a:solidFill>
                  <a:srgbClr val="070D6B"/>
                </a:solidFill>
                <a:latin typeface="Aptos" panose="020B0004020202020204" pitchFamily="34" charset="0"/>
              </a:rPr>
              <a:t>(анкетирование в конце семестра)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1D9DA830-B1E4-6433-4F79-0C469F6CD048}"/>
              </a:ext>
            </a:extLst>
          </p:cNvPr>
          <p:cNvSpPr/>
          <p:nvPr/>
        </p:nvSpPr>
        <p:spPr>
          <a:xfrm>
            <a:off x="5966913" y="4333802"/>
            <a:ext cx="175516" cy="183872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 dirty="0">
              <a:solidFill>
                <a:srgbClr val="F7F7F7"/>
              </a:solidFill>
              <a:latin typeface="Montserra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9F8377F-A1BB-2AE6-9914-E432A510B9B5}"/>
              </a:ext>
            </a:extLst>
          </p:cNvPr>
          <p:cNvSpPr txBox="1"/>
          <p:nvPr/>
        </p:nvSpPr>
        <p:spPr>
          <a:xfrm>
            <a:off x="5937091" y="4877517"/>
            <a:ext cx="2730122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50" dirty="0">
                <a:solidFill>
                  <a:srgbClr val="000000"/>
                </a:solidFill>
                <a:latin typeface="Aptos" panose="020B0004020202020204" pitchFamily="34" charset="0"/>
              </a:rPr>
              <a:t>метрики обучения: </a:t>
            </a:r>
            <a:r>
              <a:rPr lang="en-US" sz="1050" b="1" dirty="0">
                <a:solidFill>
                  <a:srgbClr val="000000"/>
                </a:solidFill>
                <a:latin typeface="Aptos" panose="020B0004020202020204" pitchFamily="34" charset="0"/>
              </a:rPr>
              <a:t>CSI</a:t>
            </a:r>
            <a:r>
              <a:rPr lang="en-US" sz="1050" dirty="0">
                <a:solidFill>
                  <a:srgbClr val="000000"/>
                </a:solidFill>
                <a:latin typeface="Aptos" panose="020B0004020202020204" pitchFamily="34" charset="0"/>
              </a:rPr>
              <a:t>, COR/</a:t>
            </a:r>
            <a:r>
              <a:rPr lang="ru-RU" sz="1050" b="1" dirty="0">
                <a:solidFill>
                  <a:srgbClr val="000000"/>
                </a:solidFill>
                <a:latin typeface="Aptos" panose="020B0004020202020204" pitchFamily="34" charset="0"/>
              </a:rPr>
              <a:t>отток</a:t>
            </a:r>
          </a:p>
          <a:p>
            <a:pPr defTabSz="685800"/>
            <a:endParaRPr lang="ru-RU" sz="105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defTabSz="685800"/>
            <a:endParaRPr lang="ru-RU" sz="1050" dirty="0">
              <a:solidFill>
                <a:srgbClr val="000000"/>
              </a:solidFill>
              <a:latin typeface="Aptos" panose="020B0004020202020204" pitchFamily="34" charset="0"/>
            </a:endParaRPr>
          </a:p>
          <a:p>
            <a:pPr marL="171450" indent="-171450" defTabSz="685800">
              <a:buFont typeface="Courier New" panose="02070309020205020404" pitchFamily="49" charset="0"/>
              <a:buChar char="o"/>
            </a:pPr>
            <a:r>
              <a:rPr lang="ru-RU" sz="1050" b="1" dirty="0">
                <a:solidFill>
                  <a:srgbClr val="000000"/>
                </a:solidFill>
                <a:latin typeface="Aptos" panose="020B0004020202020204" pitchFamily="34" charset="0"/>
              </a:rPr>
              <a:t>удовлетворенность</a:t>
            </a:r>
            <a:r>
              <a:rPr lang="ru-RU" sz="1050" dirty="0">
                <a:solidFill>
                  <a:srgbClr val="000000"/>
                </a:solidFill>
                <a:latin typeface="Aptos" panose="020B0004020202020204" pitchFamily="34" charset="0"/>
              </a:rPr>
              <a:t> аспектами обучения, в том числе, содержанием    и процессом обучения</a:t>
            </a:r>
            <a:endParaRPr lang="en-US" sz="1050" dirty="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46" name="Прямоугольник: скругленные углы 52">
            <a:extLst>
              <a:ext uri="{FF2B5EF4-FFF2-40B4-BE49-F238E27FC236}">
                <a16:creationId xmlns:a16="http://schemas.microsoft.com/office/drawing/2014/main" id="{5F668A6F-BFDF-D112-C0A0-A1DA207F39E7}"/>
              </a:ext>
            </a:extLst>
          </p:cNvPr>
          <p:cNvSpPr/>
          <p:nvPr/>
        </p:nvSpPr>
        <p:spPr>
          <a:xfrm>
            <a:off x="184774" y="1577840"/>
            <a:ext cx="2035040" cy="568231"/>
          </a:xfrm>
          <a:prstGeom prst="roundRect">
            <a:avLst>
              <a:gd name="adj" fmla="val 7252"/>
            </a:avLst>
          </a:prstGeom>
          <a:solidFill>
            <a:srgbClr val="080C6B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srgbClr val="070D6B"/>
              </a:solidFill>
              <a:latin typeface="Montserra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F800722-BD7A-5CFB-7F30-220B38CFF714}"/>
              </a:ext>
            </a:extLst>
          </p:cNvPr>
          <p:cNvSpPr txBox="1"/>
          <p:nvPr/>
        </p:nvSpPr>
        <p:spPr>
          <a:xfrm>
            <a:off x="339424" y="1658341"/>
            <a:ext cx="173871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ru-RU" sz="1100" b="1" dirty="0">
                <a:solidFill>
                  <a:schemeClr val="bg1"/>
                </a:solidFill>
                <a:latin typeface="Aptos" panose="020B0004020202020204" pitchFamily="34" charset="0"/>
              </a:rPr>
              <a:t>Профессиональные треки и квалификации</a:t>
            </a:r>
            <a:endParaRPr lang="ru-RU" sz="11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018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CDE1B0-E440-7378-5465-F46C520B6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50B96063-3958-F8AF-8CDA-B07F097E60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357"/>
          <a:stretch>
            <a:fillRect/>
          </a:stretch>
        </p:blipFill>
        <p:spPr>
          <a:xfrm>
            <a:off x="1522590" y="1800439"/>
            <a:ext cx="5479839" cy="199231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A834BEF-59D8-6C6C-47E6-87BAA1E00F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0BAAC7F5-8277-A42D-87E1-CF16233D59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77242" y="840135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E1B7AF-7D78-FC97-1560-759F57F56217}"/>
              </a:ext>
            </a:extLst>
          </p:cNvPr>
          <p:cNvSpPr txBox="1"/>
          <p:nvPr/>
        </p:nvSpPr>
        <p:spPr>
          <a:xfrm>
            <a:off x="376842" y="472328"/>
            <a:ext cx="40190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600" b="1" dirty="0">
                <a:solidFill>
                  <a:srgbClr val="F7F7F7"/>
                </a:solidFill>
                <a:latin typeface="Aptos" panose="02110004020202020204"/>
              </a:rPr>
              <a:t>Ключевые основания новой модели ВО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A3BB0E-41D3-82C4-8B21-51BB43F4E622}"/>
              </a:ext>
            </a:extLst>
          </p:cNvPr>
          <p:cNvSpPr txBox="1"/>
          <p:nvPr/>
        </p:nvSpPr>
        <p:spPr>
          <a:xfrm>
            <a:off x="7591978" y="3944414"/>
            <a:ext cx="1289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400" b="1" dirty="0">
                <a:solidFill>
                  <a:prstClr val="white"/>
                </a:solidFill>
                <a:latin typeface="Aptos" panose="02110004020202020204"/>
              </a:rPr>
              <a:t>Рынок труда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B5EEDC-EE4D-422B-D5DC-4A14E574327B}"/>
              </a:ext>
            </a:extLst>
          </p:cNvPr>
          <p:cNvSpPr txBox="1"/>
          <p:nvPr/>
        </p:nvSpPr>
        <p:spPr>
          <a:xfrm>
            <a:off x="400883" y="1014949"/>
            <a:ext cx="8830899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spcAft>
                <a:spcPts val="600"/>
              </a:spcAft>
            </a:pPr>
            <a:r>
              <a:rPr lang="ru-RU" sz="1600" b="1" dirty="0">
                <a:solidFill>
                  <a:prstClr val="white"/>
                </a:solidFill>
                <a:latin typeface="Aptos" panose="02110004020202020204"/>
              </a:rPr>
              <a:t>Новые программы и треки (меритократический / эгалитарный): </a:t>
            </a:r>
          </a:p>
          <a:p>
            <a:pPr marL="222250" indent="-214313" defTabSz="685800">
              <a:buFont typeface="Courier New" panose="02070309020205020404" pitchFamily="49" charset="0"/>
              <a:buChar char="o"/>
              <a:tabLst>
                <a:tab pos="61913" algn="l"/>
              </a:tabLst>
            </a:pPr>
            <a:r>
              <a:rPr lang="ru-RU" sz="1400" dirty="0">
                <a:solidFill>
                  <a:prstClr val="white"/>
                </a:solidFill>
              </a:rPr>
              <a:t>Иначе работать с настоящим (напр. «реверс-инжиниринг»)</a:t>
            </a:r>
          </a:p>
          <a:p>
            <a:pPr marL="222250" indent="-214313" defTabSz="685800">
              <a:buFont typeface="Courier New" panose="02070309020205020404" pitchFamily="49" charset="0"/>
              <a:buChar char="o"/>
              <a:tabLst>
                <a:tab pos="61913" algn="l"/>
              </a:tabLst>
            </a:pPr>
            <a:r>
              <a:rPr lang="ru-RU" sz="1400" dirty="0">
                <a:solidFill>
                  <a:prstClr val="white"/>
                </a:solidFill>
              </a:rPr>
              <a:t>Работать с будущим (напр. Топ</a:t>
            </a:r>
            <a:r>
              <a:rPr lang="en-US" sz="1400" dirty="0">
                <a:solidFill>
                  <a:prstClr val="white"/>
                </a:solidFill>
              </a:rPr>
              <a:t> </a:t>
            </a:r>
            <a:r>
              <a:rPr lang="ru-RU" sz="1400" dirty="0">
                <a:solidFill>
                  <a:prstClr val="white"/>
                </a:solidFill>
              </a:rPr>
              <a:t>ДС</a:t>
            </a:r>
            <a:r>
              <a:rPr lang="en-US" sz="1400" dirty="0">
                <a:solidFill>
                  <a:prstClr val="white"/>
                </a:solidFill>
              </a:rPr>
              <a:t>* </a:t>
            </a:r>
            <a:r>
              <a:rPr lang="ru-RU" sz="1400" dirty="0">
                <a:solidFill>
                  <a:prstClr val="white"/>
                </a:solidFill>
              </a:rPr>
              <a:t>опережающая подготовка для экономики</a:t>
            </a:r>
            <a:r>
              <a:rPr lang="en-US" sz="1400" dirty="0">
                <a:solidFill>
                  <a:prstClr val="white"/>
                </a:solidFill>
              </a:rPr>
              <a:t> </a:t>
            </a:r>
            <a:r>
              <a:rPr lang="ru-RU" sz="1400" dirty="0">
                <a:solidFill>
                  <a:prstClr val="white"/>
                </a:solidFill>
              </a:rPr>
              <a:t>«завтрашнего дня»)</a:t>
            </a:r>
            <a:endParaRPr lang="ru-RU" sz="1050" dirty="0">
              <a:solidFill>
                <a:prstClr val="white"/>
              </a:solidFill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C88E3618-8B79-4F7E-46DF-0B367756269D}"/>
              </a:ext>
            </a:extLst>
          </p:cNvPr>
          <p:cNvCxnSpPr>
            <a:cxnSpLocks/>
          </p:cNvCxnSpPr>
          <p:nvPr/>
        </p:nvCxnSpPr>
        <p:spPr>
          <a:xfrm>
            <a:off x="586596" y="3886203"/>
            <a:ext cx="8180562" cy="0"/>
          </a:xfrm>
          <a:prstGeom prst="line">
            <a:avLst/>
          </a:prstGeom>
          <a:noFill/>
          <a:ln w="1270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</p:cxn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EDC0AB4D-1D56-57E8-8174-6D76054DBCFD}"/>
              </a:ext>
            </a:extLst>
          </p:cNvPr>
          <p:cNvSpPr/>
          <p:nvPr/>
        </p:nvSpPr>
        <p:spPr>
          <a:xfrm>
            <a:off x="3058064" y="3739616"/>
            <a:ext cx="3027872" cy="2931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/>
            <a:endParaRPr lang="ru-RU" sz="1350" kern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D259FBB-1EB0-BBD1-73AD-3B19AC52C764}"/>
              </a:ext>
            </a:extLst>
          </p:cNvPr>
          <p:cNvSpPr txBox="1"/>
          <p:nvPr/>
        </p:nvSpPr>
        <p:spPr>
          <a:xfrm>
            <a:off x="3249448" y="3757115"/>
            <a:ext cx="29588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050" dirty="0">
                <a:solidFill>
                  <a:prstClr val="black"/>
                </a:solidFill>
                <a:latin typeface="Aptos" panose="02110004020202020204"/>
              </a:rPr>
              <a:t>Конкуренция:</a:t>
            </a:r>
            <a:r>
              <a:rPr lang="en-US" sz="1050" dirty="0">
                <a:solidFill>
                  <a:prstClr val="black"/>
                </a:solidFill>
                <a:latin typeface="Aptos" panose="02110004020202020204"/>
              </a:rPr>
              <a:t> </a:t>
            </a:r>
            <a:r>
              <a:rPr lang="ru-RU" sz="1050" dirty="0">
                <a:solidFill>
                  <a:prstClr val="black"/>
                </a:solidFill>
                <a:latin typeface="Aptos" panose="02110004020202020204"/>
              </a:rPr>
              <a:t>Таланты </a:t>
            </a:r>
            <a:r>
              <a:rPr lang="en-US" sz="1050" dirty="0">
                <a:solidFill>
                  <a:prstClr val="black"/>
                </a:solidFill>
                <a:latin typeface="Aptos" panose="02110004020202020204"/>
              </a:rPr>
              <a:t>| </a:t>
            </a:r>
            <a:r>
              <a:rPr lang="ru-RU" sz="1050" dirty="0">
                <a:solidFill>
                  <a:prstClr val="black"/>
                </a:solidFill>
                <a:latin typeface="Aptos" panose="02110004020202020204"/>
              </a:rPr>
              <a:t>₽</a:t>
            </a:r>
            <a:r>
              <a:rPr lang="en-US" sz="1050" dirty="0">
                <a:solidFill>
                  <a:prstClr val="black"/>
                </a:solidFill>
                <a:latin typeface="Aptos" panose="02110004020202020204"/>
              </a:rPr>
              <a:t> | </a:t>
            </a:r>
            <a:r>
              <a:rPr lang="ru-RU" sz="1050" dirty="0">
                <a:solidFill>
                  <a:prstClr val="black"/>
                </a:solidFill>
                <a:latin typeface="Aptos" panose="02110004020202020204"/>
              </a:rPr>
              <a:t>Работодатели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C985633-3CEA-0A00-CA5B-99E782A6E109}"/>
              </a:ext>
            </a:extLst>
          </p:cNvPr>
          <p:cNvSpPr txBox="1"/>
          <p:nvPr/>
        </p:nvSpPr>
        <p:spPr>
          <a:xfrm>
            <a:off x="7391737" y="3519598"/>
            <a:ext cx="1449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400" b="1" dirty="0">
                <a:solidFill>
                  <a:prstClr val="white"/>
                </a:solidFill>
                <a:latin typeface="Aptos" panose="02110004020202020204"/>
              </a:rPr>
              <a:t>Тех. лидерство</a:t>
            </a: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00D209CD-140B-7381-32EB-5A671AA93E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2190" y="4631606"/>
            <a:ext cx="4438923" cy="186902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96D91315-29BF-87CF-11CE-8608ECFC07F5}"/>
              </a:ext>
            </a:extLst>
          </p:cNvPr>
          <p:cNvSpPr txBox="1"/>
          <p:nvPr/>
        </p:nvSpPr>
        <p:spPr>
          <a:xfrm>
            <a:off x="586596" y="3982462"/>
            <a:ext cx="12570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400" b="1" dirty="0">
                <a:solidFill>
                  <a:prstClr val="white"/>
                </a:solidFill>
                <a:latin typeface="Aptos" panose="02110004020202020204"/>
              </a:rPr>
              <a:t>Демография</a:t>
            </a:r>
          </a:p>
        </p:txBody>
      </p:sp>
      <p:pic>
        <p:nvPicPr>
          <p:cNvPr id="64" name="Рисунок 63">
            <a:extLst>
              <a:ext uri="{FF2B5EF4-FFF2-40B4-BE49-F238E27FC236}">
                <a16:creationId xmlns:a16="http://schemas.microsoft.com/office/drawing/2014/main" id="{789BBAF5-1E76-4B77-3DAB-1B9C5146918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99249" y="4631604"/>
            <a:ext cx="1842941" cy="1869021"/>
          </a:xfrm>
          <a:prstGeom prst="roundRect">
            <a:avLst>
              <a:gd name="adj" fmla="val 2166"/>
            </a:avLst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EEA04353-DBAD-7DA6-9784-B44CA3E45D6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0069" y="4631604"/>
            <a:ext cx="1842941" cy="1869021"/>
          </a:xfrm>
          <a:prstGeom prst="roundRect">
            <a:avLst>
              <a:gd name="adj" fmla="val 2166"/>
            </a:avLst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B04734-4289-B5B2-983E-F8396A2227F9}"/>
              </a:ext>
            </a:extLst>
          </p:cNvPr>
          <p:cNvSpPr txBox="1"/>
          <p:nvPr/>
        </p:nvSpPr>
        <p:spPr>
          <a:xfrm>
            <a:off x="6139941" y="2083679"/>
            <a:ext cx="2701167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D51362"/>
                </a:solidFill>
              </a:rPr>
              <a:t>Что не так с У сегодня?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ru-RU" sz="1000" dirty="0">
                <a:solidFill>
                  <a:schemeClr val="bg1">
                    <a:lumMod val="85000"/>
                  </a:schemeClr>
                </a:solidFill>
              </a:rPr>
              <a:t>Лекции 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VS </a:t>
            </a:r>
            <a:r>
              <a:rPr lang="ru-RU" sz="1000" dirty="0">
                <a:solidFill>
                  <a:schemeClr val="bg1">
                    <a:lumMod val="85000"/>
                  </a:schemeClr>
                </a:solidFill>
              </a:rPr>
              <a:t>МАО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ru-RU" sz="1000" dirty="0">
                <a:solidFill>
                  <a:schemeClr val="bg1">
                    <a:lumMod val="85000"/>
                  </a:schemeClr>
                </a:solidFill>
              </a:rPr>
              <a:t>Готовые проблемы 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VS </a:t>
            </a:r>
            <a:r>
              <a:rPr lang="ru-RU" sz="1000" dirty="0">
                <a:solidFill>
                  <a:schemeClr val="bg1">
                    <a:lumMod val="85000"/>
                  </a:schemeClr>
                </a:solidFill>
              </a:rPr>
              <a:t>поиск проблемы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ru-RU" sz="1000" dirty="0">
                <a:solidFill>
                  <a:schemeClr val="bg1">
                    <a:lumMod val="85000"/>
                  </a:schemeClr>
                </a:solidFill>
              </a:rPr>
              <a:t>Культ учебного плана 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VS  </a:t>
            </a:r>
            <a:r>
              <a:rPr lang="ru-RU" sz="1000" dirty="0">
                <a:solidFill>
                  <a:schemeClr val="bg1">
                    <a:lumMod val="85000"/>
                  </a:schemeClr>
                </a:solidFill>
              </a:rPr>
              <a:t>любопытство студента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ru-RU" sz="1000" dirty="0">
                <a:solidFill>
                  <a:schemeClr val="bg1">
                    <a:lumMod val="85000"/>
                  </a:schemeClr>
                </a:solidFill>
              </a:rPr>
              <a:t>Индивидуальная </a:t>
            </a:r>
            <a:r>
              <a:rPr lang="en-US" sz="1000" dirty="0">
                <a:solidFill>
                  <a:schemeClr val="bg1">
                    <a:lumMod val="85000"/>
                  </a:schemeClr>
                </a:solidFill>
              </a:rPr>
              <a:t>VS </a:t>
            </a:r>
            <a:r>
              <a:rPr lang="ru-RU" sz="1000" dirty="0">
                <a:solidFill>
                  <a:schemeClr val="bg1">
                    <a:lumMod val="85000"/>
                  </a:schemeClr>
                </a:solidFill>
              </a:rPr>
              <a:t>коллективная работа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B1C8A3C-9AB4-6A15-EC69-C9670378CE84}"/>
              </a:ext>
            </a:extLst>
          </p:cNvPr>
          <p:cNvSpPr/>
          <p:nvPr/>
        </p:nvSpPr>
        <p:spPr>
          <a:xfrm>
            <a:off x="1376835" y="2104279"/>
            <a:ext cx="734547" cy="252067"/>
          </a:xfrm>
          <a:prstGeom prst="rect">
            <a:avLst/>
          </a:prstGeom>
          <a:solidFill>
            <a:srgbClr val="0000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 descr="Круги со стрелками со сплошной заливкой">
            <a:extLst>
              <a:ext uri="{FF2B5EF4-FFF2-40B4-BE49-F238E27FC236}">
                <a16:creationId xmlns:a16="http://schemas.microsoft.com/office/drawing/2014/main" id="{9DC56096-4C87-5F6E-F2C3-B7AFA1F8D31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588496">
            <a:off x="968680" y="2107369"/>
            <a:ext cx="734547" cy="73454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75DB7F-4FC7-DA20-D970-0F8A646B186F}"/>
              </a:ext>
            </a:extLst>
          </p:cNvPr>
          <p:cNvSpPr txBox="1"/>
          <p:nvPr/>
        </p:nvSpPr>
        <p:spPr>
          <a:xfrm>
            <a:off x="477242" y="2676149"/>
            <a:ext cx="87556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</a:rPr>
              <a:t>Инновации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682C07-1FD9-7E16-2D98-6139C37B4007}"/>
              </a:ext>
            </a:extLst>
          </p:cNvPr>
          <p:cNvSpPr txBox="1"/>
          <p:nvPr/>
        </p:nvSpPr>
        <p:spPr>
          <a:xfrm>
            <a:off x="673363" y="2057608"/>
            <a:ext cx="5501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</a:rPr>
              <a:t>Наука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AD4A07-7CFE-EDC1-00A2-8C0883494CFD}"/>
              </a:ext>
            </a:extLst>
          </p:cNvPr>
          <p:cNvSpPr txBox="1"/>
          <p:nvPr/>
        </p:nvSpPr>
        <p:spPr>
          <a:xfrm>
            <a:off x="1568687" y="2311524"/>
            <a:ext cx="10086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</a:rPr>
              <a:t>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300587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81DD3E-3DA8-7252-3084-6791449AE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4656760-59FA-42C0-371B-D48D79F2FA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42" y="1490710"/>
            <a:ext cx="7932177" cy="231300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A53384-5695-426F-9777-E1A19D8E7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DB9EBBEA-2886-5105-1FD7-EB323EFF96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77242" y="840135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5D31A50-9AC7-6419-3EB5-61C55949A63C}"/>
              </a:ext>
            </a:extLst>
          </p:cNvPr>
          <p:cNvSpPr txBox="1"/>
          <p:nvPr/>
        </p:nvSpPr>
        <p:spPr>
          <a:xfrm>
            <a:off x="376842" y="472328"/>
            <a:ext cx="40190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Ключевые основания новой модели ВО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FA13C3-2137-F0D7-29F2-1F57C3C8F94D}"/>
              </a:ext>
            </a:extLst>
          </p:cNvPr>
          <p:cNvSpPr txBox="1"/>
          <p:nvPr/>
        </p:nvSpPr>
        <p:spPr>
          <a:xfrm>
            <a:off x="5197989" y="4177657"/>
            <a:ext cx="3683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prstClr val="white"/>
                </a:solidFill>
                <a:latin typeface="Aptos" panose="02110004020202020204"/>
              </a:rPr>
              <a:t>Культурный код и общегосударственная</a:t>
            </a:r>
          </a:p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prstClr val="white"/>
                </a:solidFill>
                <a:latin typeface="Aptos" panose="02110004020202020204"/>
              </a:rPr>
              <a:t>идентичность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3D0AC035-2E48-636C-33D9-B818A1FF241B}"/>
              </a:ext>
            </a:extLst>
          </p:cNvPr>
          <p:cNvCxnSpPr>
            <a:cxnSpLocks/>
          </p:cNvCxnSpPr>
          <p:nvPr/>
        </p:nvCxnSpPr>
        <p:spPr>
          <a:xfrm>
            <a:off x="586596" y="4196796"/>
            <a:ext cx="8180562" cy="0"/>
          </a:xfrm>
          <a:prstGeom prst="line">
            <a:avLst/>
          </a:prstGeom>
          <a:noFill/>
          <a:ln w="12700" cap="flat" cmpd="sng" algn="ctr">
            <a:solidFill>
              <a:schemeClr val="accent4">
                <a:lumMod val="20000"/>
                <a:lumOff val="80000"/>
              </a:schemeClr>
            </a:solidFill>
            <a:prstDash val="solid"/>
            <a:miter lim="800000"/>
          </a:ln>
          <a:effectLst/>
        </p:spPr>
      </p:cxnSp>
      <p:sp>
        <p:nvSpPr>
          <p:cNvPr id="46" name="Скругленный прямоугольник 45">
            <a:extLst>
              <a:ext uri="{FF2B5EF4-FFF2-40B4-BE49-F238E27FC236}">
                <a16:creationId xmlns:a16="http://schemas.microsoft.com/office/drawing/2014/main" id="{45C4351D-E2CE-D083-08EA-F79EE54C77CA}"/>
              </a:ext>
            </a:extLst>
          </p:cNvPr>
          <p:cNvSpPr/>
          <p:nvPr/>
        </p:nvSpPr>
        <p:spPr>
          <a:xfrm>
            <a:off x="1947018" y="4048079"/>
            <a:ext cx="2859867" cy="29317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69A678D-B165-74B3-7512-380817842D03}"/>
              </a:ext>
            </a:extLst>
          </p:cNvPr>
          <p:cNvSpPr txBox="1"/>
          <p:nvPr/>
        </p:nvSpPr>
        <p:spPr>
          <a:xfrm>
            <a:off x="1948336" y="4067708"/>
            <a:ext cx="271175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Форматы: студент + ИИ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| </a:t>
            </a:r>
            <a:r>
              <a:rPr kumimoji="0" lang="ru-RU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«новый онлайн»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2B7FD7E-6A77-1BCC-8672-220AEA414041}"/>
              </a:ext>
            </a:extLst>
          </p:cNvPr>
          <p:cNvSpPr txBox="1"/>
          <p:nvPr/>
        </p:nvSpPr>
        <p:spPr>
          <a:xfrm>
            <a:off x="6134848" y="3869880"/>
            <a:ext cx="27462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ИИ и когнитивная «разгрузка»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D8F2FC-6DFC-06A1-7E36-FFA494CEC60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817" r="11474" b="49081"/>
          <a:stretch>
            <a:fillRect/>
          </a:stretch>
        </p:blipFill>
        <p:spPr>
          <a:xfrm>
            <a:off x="433052" y="4722295"/>
            <a:ext cx="4373834" cy="16307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81A1CF5-5B12-C707-A99D-921DC321CC3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9589" r="24081" b="7979"/>
          <a:stretch>
            <a:fillRect/>
          </a:stretch>
        </p:blipFill>
        <p:spPr>
          <a:xfrm>
            <a:off x="4806886" y="5037679"/>
            <a:ext cx="4074227" cy="1229024"/>
          </a:xfrm>
          <a:prstGeom prst="rect">
            <a:avLst/>
          </a:prstGeom>
        </p:spPr>
      </p:pic>
      <p:pic>
        <p:nvPicPr>
          <p:cNvPr id="9" name="Рисунок 8" descr="Файл:Max logo 2025.png — Википедия">
            <a:extLst>
              <a:ext uri="{FF2B5EF4-FFF2-40B4-BE49-F238E27FC236}">
                <a16:creationId xmlns:a16="http://schemas.microsoft.com/office/drawing/2014/main" id="{07727BEB-22AC-808A-26E5-201AFD7C4F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0884" y="4098902"/>
            <a:ext cx="176188" cy="17618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61B5692-0A2A-0B60-C02F-AF3DF583136F}"/>
              </a:ext>
            </a:extLst>
          </p:cNvPr>
          <p:cNvSpPr txBox="1"/>
          <p:nvPr/>
        </p:nvSpPr>
        <p:spPr>
          <a:xfrm>
            <a:off x="477242" y="1034746"/>
            <a:ext cx="3918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1400" dirty="0">
                <a:solidFill>
                  <a:prstClr val="white"/>
                </a:solidFill>
                <a:latin typeface="Aptos" panose="02110004020202020204"/>
              </a:rPr>
              <a:t>Эффективное образование = развитие человека в эпоху ИИ</a:t>
            </a:r>
          </a:p>
        </p:txBody>
      </p:sp>
    </p:spTree>
    <p:extLst>
      <p:ext uri="{BB962C8B-B14F-4D97-AF65-F5344CB8AC3E}">
        <p14:creationId xmlns:p14="http://schemas.microsoft.com/office/powerpoint/2010/main" val="1480604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6892C1-333C-F8F5-0B5F-8A5175898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7D9098-6F4C-3618-8B8C-E892D4373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16B12225-CC97-4791-5AF4-A07F9567CF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77242" y="840135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D8D0FA-EC2A-169F-CBF3-C8FE9677D8FF}"/>
              </a:ext>
            </a:extLst>
          </p:cNvPr>
          <p:cNvSpPr txBox="1"/>
          <p:nvPr/>
        </p:nvSpPr>
        <p:spPr>
          <a:xfrm>
            <a:off x="376842" y="472328"/>
            <a:ext cx="54168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0C6B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Нормативное основание пилота новой модели в ЮФУ</a:t>
            </a:r>
          </a:p>
        </p:txBody>
      </p:sp>
      <p:pic>
        <p:nvPicPr>
          <p:cNvPr id="4" name="Рисунок 3" descr="Изображение выглядит как текст, документ, письмо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88E31197-206C-31EA-C0AB-A47165651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107" y="1135375"/>
            <a:ext cx="3135109" cy="4422851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8" name="Рисунок 7" descr="Изображение выглядит как текст, бумага, Шрифт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9F51665-511A-C2DF-F908-0FCAB8E0E2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3295" y="1548389"/>
            <a:ext cx="3095996" cy="4422852"/>
          </a:xfrm>
          <a:prstGeom prst="rect">
            <a:avLst/>
          </a:prstGeom>
          <a:ln>
            <a:solidFill>
              <a:schemeClr val="accent2"/>
            </a:solidFill>
          </a:ln>
        </p:spPr>
      </p:pic>
      <p:pic>
        <p:nvPicPr>
          <p:cNvPr id="10" name="Рисунок 9" descr="Изображение выглядит как текст, бумага, Шрифт, докумен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1BDCE4E-2840-F655-49A3-2AEF26293A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7957" y="1985423"/>
            <a:ext cx="3095995" cy="4508312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B15C055-0DDB-1853-35F7-289A7C825E0C}"/>
              </a:ext>
            </a:extLst>
          </p:cNvPr>
          <p:cNvSpPr/>
          <p:nvPr/>
        </p:nvSpPr>
        <p:spPr>
          <a:xfrm>
            <a:off x="3287888" y="4391595"/>
            <a:ext cx="2590741" cy="298392"/>
          </a:xfrm>
          <a:prstGeom prst="rect">
            <a:avLst/>
          </a:prstGeom>
          <a:noFill/>
          <a:ln w="28575" cap="flat" cmpd="sng" algn="ctr">
            <a:solidFill>
              <a:srgbClr val="EE1E5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50" b="0" i="0" u="none" strike="noStrike" kern="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Montserrat Medium"/>
                <a:ea typeface="+mn-ea"/>
                <a:cs typeface="+mn-cs"/>
              </a:rPr>
              <a:t>  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AE7F016-445F-2D7F-0F1B-B8315F8C60E6}"/>
              </a:ext>
            </a:extLst>
          </p:cNvPr>
          <p:cNvSpPr/>
          <p:nvPr/>
        </p:nvSpPr>
        <p:spPr>
          <a:xfrm>
            <a:off x="5645091" y="2289511"/>
            <a:ext cx="3394582" cy="164166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 cap="flat" cmpd="sng" algn="ctr">
            <a:solidFill>
              <a:srgbClr val="EE1E5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F7F7F7"/>
              </a:solidFill>
              <a:effectLst/>
              <a:uLnTx/>
              <a:uFillTx/>
              <a:latin typeface="Montserrat Medium"/>
              <a:ea typeface="+mn-ea"/>
              <a:cs typeface="+mn-cs"/>
            </a:endParaRPr>
          </a:p>
        </p:txBody>
      </p:sp>
      <p:cxnSp>
        <p:nvCxnSpPr>
          <p:cNvPr id="21" name="Соединительная линия уступом 20">
            <a:extLst>
              <a:ext uri="{FF2B5EF4-FFF2-40B4-BE49-F238E27FC236}">
                <a16:creationId xmlns:a16="http://schemas.microsoft.com/office/drawing/2014/main" id="{B3D2ED6B-B3A2-EAD1-9BE6-B7DCDC9EC17B}"/>
              </a:ext>
            </a:extLst>
          </p:cNvPr>
          <p:cNvCxnSpPr>
            <a:cxnSpLocks/>
            <a:stCxn id="19" idx="0"/>
            <a:endCxn id="20" idx="2"/>
          </p:cNvCxnSpPr>
          <p:nvPr/>
        </p:nvCxnSpPr>
        <p:spPr>
          <a:xfrm rot="5400000" flipH="1" flipV="1">
            <a:off x="5732608" y="2781822"/>
            <a:ext cx="460424" cy="2759123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EE1E57"/>
            </a:solidFill>
            <a:prstDash val="solid"/>
            <a:miter lim="800000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FBC6505F-CB26-3F86-91F1-D7F488A7BAFD}"/>
              </a:ext>
            </a:extLst>
          </p:cNvPr>
          <p:cNvSpPr txBox="1"/>
          <p:nvPr/>
        </p:nvSpPr>
        <p:spPr>
          <a:xfrm>
            <a:off x="5743397" y="2502658"/>
            <a:ext cx="3296276" cy="1300356"/>
          </a:xfrm>
          <a:prstGeom prst="rect">
            <a:avLst/>
          </a:prstGeom>
          <a:ln w="28575">
            <a:noFill/>
          </a:ln>
        </p:spPr>
        <p:txBody>
          <a:bodyPr vert="horz" wrap="square" lIns="68580" tIns="34290" rIns="68580" bIns="34290" rtlCol="0" anchor="ctr">
            <a:spAutoFit/>
          </a:bodyPr>
          <a:lstStyle/>
          <a:p>
            <a:pPr defTabSz="685800">
              <a:defRPr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3*. В 2026/27 – 2029/30 учебных годах на ряду с образовательными организациями высшего образования, названными в пункте 3 настоящего Указа, реализация пилотного проекта осуществляется также в следующих образовательных организациях высшего образования:</a:t>
            </a:r>
          </a:p>
          <a:p>
            <a:pPr defTabSz="685800">
              <a:defRPr/>
            </a:pP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л) федеральное государственное автономное образовательное учреждение высшего образования </a:t>
            </a:r>
            <a:r>
              <a:rPr lang="ru-RU" sz="1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«Южный федеральный университет»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73314F-FBA4-7B6B-168D-7CB01D9AD52A}"/>
              </a:ext>
            </a:extLst>
          </p:cNvPr>
          <p:cNvSpPr txBox="1"/>
          <p:nvPr/>
        </p:nvSpPr>
        <p:spPr>
          <a:xfrm>
            <a:off x="3448000" y="1081106"/>
            <a:ext cx="5402581" cy="577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1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</a:rPr>
              <a:t>Указ Президента Российской Федерации от 12 мая 2023 года № 343                          «О некоторых вопросах совершенствования системы высшего образования»    (в ред. от 22.01.2026 № 27)</a:t>
            </a:r>
          </a:p>
        </p:txBody>
      </p:sp>
    </p:spTree>
    <p:extLst>
      <p:ext uri="{BB962C8B-B14F-4D97-AF65-F5344CB8AC3E}">
        <p14:creationId xmlns:p14="http://schemas.microsoft.com/office/powerpoint/2010/main" val="1516061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/mnt/data/template_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475488"/>
            <a:ext cx="950976" cy="30632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61772" y="313751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Принципы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реализации образования в новой модели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|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Почему ЮФУ?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4"/>
          <p:cNvSpPr/>
          <p:nvPr/>
        </p:nvSpPr>
        <p:spPr>
          <a:xfrm>
            <a:off x="480355" y="1110995"/>
            <a:ext cx="2578608" cy="1398584"/>
          </a:xfrm>
          <a:prstGeom prst="round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E73458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Shape 5"/>
          <p:cNvSpPr/>
          <p:nvPr/>
        </p:nvSpPr>
        <p:spPr>
          <a:xfrm>
            <a:off x="594360" y="1230933"/>
            <a:ext cx="621792" cy="621792"/>
          </a:xfrm>
          <a:prstGeom prst="ellipse">
            <a:avLst/>
          </a:prstGeom>
          <a:solidFill>
            <a:srgbClr val="E73458"/>
          </a:solidFill>
          <a:ln w="12700">
            <a:solidFill>
              <a:srgbClr val="E7345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Text 6"/>
          <p:cNvSpPr/>
          <p:nvPr/>
        </p:nvSpPr>
        <p:spPr>
          <a:xfrm>
            <a:off x="594360" y="1354377"/>
            <a:ext cx="621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7"/>
          <p:cNvSpPr/>
          <p:nvPr/>
        </p:nvSpPr>
        <p:spPr>
          <a:xfrm>
            <a:off x="1010412" y="1338680"/>
            <a:ext cx="1723644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Фундаментальность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699811" y="1992942"/>
            <a:ext cx="2057400" cy="310896"/>
          </a:xfrm>
          <a:prstGeom prst="roundRect">
            <a:avLst/>
          </a:prstGeom>
          <a:solidFill>
            <a:srgbClr val="E73458">
              <a:alpha val="92000"/>
            </a:srgbClr>
          </a:solidFill>
          <a:ln w="12700">
            <a:solidFill>
              <a:srgbClr val="E7345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20139" y="2020738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ядро + дисциплины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3269275" y="1131113"/>
            <a:ext cx="2578608" cy="1378466"/>
          </a:xfrm>
          <a:prstGeom prst="round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762A8F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Shape 13"/>
          <p:cNvSpPr/>
          <p:nvPr/>
        </p:nvSpPr>
        <p:spPr>
          <a:xfrm>
            <a:off x="3385861" y="1230933"/>
            <a:ext cx="621792" cy="621792"/>
          </a:xfrm>
          <a:prstGeom prst="ellipse">
            <a:avLst/>
          </a:prstGeom>
          <a:solidFill>
            <a:srgbClr val="762A8F"/>
          </a:solidFill>
          <a:ln w="12700">
            <a:solidFill>
              <a:srgbClr val="762A8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3406435" y="1344554"/>
            <a:ext cx="621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3488731" y="1983119"/>
            <a:ext cx="2057400" cy="310896"/>
          </a:xfrm>
          <a:prstGeom prst="roundRect">
            <a:avLst/>
          </a:prstGeom>
          <a:solidFill>
            <a:srgbClr val="762A8F">
              <a:alpha val="92000"/>
            </a:srgbClr>
          </a:solidFill>
          <a:ln w="12700">
            <a:solidFill>
              <a:srgbClr val="762A8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3483864" y="2000671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solidFill>
                  <a:srgbClr val="F7F7F7"/>
                </a:solidFill>
                <a:latin typeface="Aptos" pitchFamily="34" charset="0"/>
              </a:rPr>
              <a:t>партнерства + </a:t>
            </a:r>
            <a:r>
              <a:rPr lang="ru-RU" sz="1050" b="1" dirty="0">
                <a:solidFill>
                  <a:srgbClr val="F7F7F7"/>
                </a:solidFill>
                <a:latin typeface="Aptos" pitchFamily="34" charset="0"/>
              </a:rPr>
              <a:t>проекты</a:t>
            </a:r>
            <a:endParaRPr lang="en-US" sz="105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25" name="Shape 20"/>
          <p:cNvSpPr/>
          <p:nvPr/>
        </p:nvSpPr>
        <p:spPr>
          <a:xfrm>
            <a:off x="6058195" y="1145130"/>
            <a:ext cx="2578608" cy="1364447"/>
          </a:xfrm>
          <a:prstGeom prst="round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58D8FF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6202066" y="1232325"/>
            <a:ext cx="621792" cy="621792"/>
          </a:xfrm>
          <a:prstGeom prst="ellipse">
            <a:avLst/>
          </a:prstGeom>
          <a:solidFill>
            <a:srgbClr val="58D8FF">
              <a:alpha val="88000"/>
            </a:srgbClr>
          </a:solidFill>
          <a:ln w="12700">
            <a:solidFill>
              <a:srgbClr val="58D8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Text 22"/>
          <p:cNvSpPr/>
          <p:nvPr/>
        </p:nvSpPr>
        <p:spPr>
          <a:xfrm>
            <a:off x="6218313" y="1354377"/>
            <a:ext cx="6217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Text 23"/>
          <p:cNvSpPr/>
          <p:nvPr/>
        </p:nvSpPr>
        <p:spPr>
          <a:xfrm>
            <a:off x="6655677" y="1356476"/>
            <a:ext cx="14447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Гибкость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9" name="Shape 24"/>
          <p:cNvSpPr/>
          <p:nvPr/>
        </p:nvSpPr>
        <p:spPr>
          <a:xfrm>
            <a:off x="6311499" y="1982144"/>
            <a:ext cx="2057400" cy="310896"/>
          </a:xfrm>
          <a:prstGeom prst="roundRect">
            <a:avLst/>
          </a:prstGeom>
          <a:solidFill>
            <a:srgbClr val="58D8FF">
              <a:alpha val="92000"/>
            </a:srgbClr>
          </a:solidFill>
          <a:ln w="12700">
            <a:solidFill>
              <a:srgbClr val="58D8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0" name="Text 25"/>
          <p:cNvSpPr/>
          <p:nvPr/>
        </p:nvSpPr>
        <p:spPr>
          <a:xfrm>
            <a:off x="6311499" y="2002519"/>
            <a:ext cx="1965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solidFill>
                  <a:srgbClr val="F7F7F7"/>
                </a:solidFill>
                <a:latin typeface="Aptos" pitchFamily="34" charset="0"/>
              </a:rPr>
              <a:t>ИОТ + доп. </a:t>
            </a:r>
            <a:r>
              <a:rPr lang="en-US" sz="1050" b="1" dirty="0" err="1">
                <a:solidFill>
                  <a:srgbClr val="F7F7F7"/>
                </a:solidFill>
                <a:latin typeface="Aptos" pitchFamily="34" charset="0"/>
              </a:rPr>
              <a:t>квалификации</a:t>
            </a:r>
            <a:endParaRPr lang="en-US" sz="105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56" name="Shape 4">
            <a:extLst>
              <a:ext uri="{FF2B5EF4-FFF2-40B4-BE49-F238E27FC236}">
                <a16:creationId xmlns:a16="http://schemas.microsoft.com/office/drawing/2014/main" id="{E4C350D2-A1EE-5F2D-6CEA-25079893D66E}"/>
              </a:ext>
            </a:extLst>
          </p:cNvPr>
          <p:cNvSpPr/>
          <p:nvPr/>
        </p:nvSpPr>
        <p:spPr>
          <a:xfrm>
            <a:off x="1066783" y="5206608"/>
            <a:ext cx="7178040" cy="0"/>
          </a:xfrm>
          <a:prstGeom prst="line">
            <a:avLst/>
          </a:prstGeom>
          <a:noFill/>
          <a:ln w="17780">
            <a:solidFill>
              <a:srgbClr val="8C96D9">
                <a:alpha val="80000"/>
              </a:srgbClr>
            </a:solidFill>
            <a:prstDash val="solid"/>
            <a:headEnd type="none"/>
            <a:tailEnd type="triangle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7" name="Shape 5">
            <a:extLst>
              <a:ext uri="{FF2B5EF4-FFF2-40B4-BE49-F238E27FC236}">
                <a16:creationId xmlns:a16="http://schemas.microsoft.com/office/drawing/2014/main" id="{A16CC3F1-7C7B-2550-C0BF-EEDB20D251FF}"/>
              </a:ext>
            </a:extLst>
          </p:cNvPr>
          <p:cNvSpPr/>
          <p:nvPr/>
        </p:nvSpPr>
        <p:spPr>
          <a:xfrm>
            <a:off x="1501123" y="5133095"/>
            <a:ext cx="155448" cy="155448"/>
          </a:xfrm>
          <a:prstGeom prst="ellipse">
            <a:avLst/>
          </a:prstGeom>
          <a:solidFill>
            <a:srgbClr val="E73458"/>
          </a:solidFill>
          <a:ln w="12700">
            <a:solidFill>
              <a:srgbClr val="E7345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8" name="Text 6">
            <a:extLst>
              <a:ext uri="{FF2B5EF4-FFF2-40B4-BE49-F238E27FC236}">
                <a16:creationId xmlns:a16="http://schemas.microsoft.com/office/drawing/2014/main" id="{F97BE18F-E9A8-2815-60B3-7199273B7163}"/>
              </a:ext>
            </a:extLst>
          </p:cNvPr>
          <p:cNvSpPr/>
          <p:nvPr/>
        </p:nvSpPr>
        <p:spPr>
          <a:xfrm>
            <a:off x="1235947" y="4898820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E7345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2014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59" name="Shape 7">
            <a:extLst>
              <a:ext uri="{FF2B5EF4-FFF2-40B4-BE49-F238E27FC236}">
                <a16:creationId xmlns:a16="http://schemas.microsoft.com/office/drawing/2014/main" id="{8529E131-D010-509F-1FFA-D47F1446AFED}"/>
              </a:ext>
            </a:extLst>
          </p:cNvPr>
          <p:cNvSpPr/>
          <p:nvPr/>
        </p:nvSpPr>
        <p:spPr>
          <a:xfrm>
            <a:off x="498381" y="3329278"/>
            <a:ext cx="2280887" cy="1444752"/>
          </a:xfrm>
          <a:prstGeom prst="roundRect">
            <a:avLst/>
          </a:prstGeom>
          <a:solidFill>
            <a:srgbClr val="E73458">
              <a:alpha val="12000"/>
            </a:srgbClr>
          </a:solidFill>
          <a:ln w="12700">
            <a:solidFill>
              <a:srgbClr val="E73458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0" name="Text 8">
            <a:extLst>
              <a:ext uri="{FF2B5EF4-FFF2-40B4-BE49-F238E27FC236}">
                <a16:creationId xmlns:a16="http://schemas.microsoft.com/office/drawing/2014/main" id="{5E6C42AB-9986-2FBD-AB16-3793CF0BC985}"/>
              </a:ext>
            </a:extLst>
          </p:cNvPr>
          <p:cNvSpPr/>
          <p:nvPr/>
        </p:nvSpPr>
        <p:spPr>
          <a:xfrm>
            <a:off x="706297" y="3436758"/>
            <a:ext cx="1946222" cy="12161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Проектная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деятельность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    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в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ОПОП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Партнерские траектории: 1С, Центр-Инвест,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Сбертех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НАМ, МУАМ и МИГО</a:t>
            </a:r>
            <a:endParaRPr kumimoji="0" lang="en-US" sz="94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1" name="Shape 9">
            <a:extLst>
              <a:ext uri="{FF2B5EF4-FFF2-40B4-BE49-F238E27FC236}">
                <a16:creationId xmlns:a16="http://schemas.microsoft.com/office/drawing/2014/main" id="{E5E83EAE-65B5-520D-FA09-AC851F3106A1}"/>
              </a:ext>
            </a:extLst>
          </p:cNvPr>
          <p:cNvSpPr/>
          <p:nvPr/>
        </p:nvSpPr>
        <p:spPr>
          <a:xfrm>
            <a:off x="3483317" y="5130056"/>
            <a:ext cx="155448" cy="155448"/>
          </a:xfrm>
          <a:prstGeom prst="ellipse">
            <a:avLst/>
          </a:prstGeom>
          <a:solidFill>
            <a:srgbClr val="762A8F"/>
          </a:solidFill>
          <a:ln w="12700">
            <a:solidFill>
              <a:srgbClr val="762A8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2" name="Text 10">
            <a:extLst>
              <a:ext uri="{FF2B5EF4-FFF2-40B4-BE49-F238E27FC236}">
                <a16:creationId xmlns:a16="http://schemas.microsoft.com/office/drawing/2014/main" id="{2393FBDA-C7EE-D776-FEBF-32FF1FE627BD}"/>
              </a:ext>
            </a:extLst>
          </p:cNvPr>
          <p:cNvSpPr/>
          <p:nvPr/>
        </p:nvSpPr>
        <p:spPr>
          <a:xfrm>
            <a:off x="3224767" y="490831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62A8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2019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3" name="Shape 11">
            <a:extLst>
              <a:ext uri="{FF2B5EF4-FFF2-40B4-BE49-F238E27FC236}">
                <a16:creationId xmlns:a16="http://schemas.microsoft.com/office/drawing/2014/main" id="{4E03702E-462E-BAA3-933B-B281BAAFC617}"/>
              </a:ext>
            </a:extLst>
          </p:cNvPr>
          <p:cNvSpPr/>
          <p:nvPr/>
        </p:nvSpPr>
        <p:spPr>
          <a:xfrm>
            <a:off x="2715382" y="5477103"/>
            <a:ext cx="2027681" cy="960792"/>
          </a:xfrm>
          <a:prstGeom prst="roundRect">
            <a:avLst/>
          </a:prstGeom>
          <a:solidFill>
            <a:srgbClr val="762A8F">
              <a:alpha val="12000"/>
            </a:srgbClr>
          </a:solidFill>
          <a:ln w="12700">
            <a:solidFill>
              <a:srgbClr val="762A8F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4" name="Text 12">
            <a:extLst>
              <a:ext uri="{FF2B5EF4-FFF2-40B4-BE49-F238E27FC236}">
                <a16:creationId xmlns:a16="http://schemas.microsoft.com/office/drawing/2014/main" id="{83872262-C40D-8813-5D25-69D58C750E8B}"/>
              </a:ext>
            </a:extLst>
          </p:cNvPr>
          <p:cNvSpPr/>
          <p:nvPr/>
        </p:nvSpPr>
        <p:spPr>
          <a:xfrm>
            <a:off x="2880519" y="5536875"/>
            <a:ext cx="1738263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defTabSz="914400"/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SfeduNet и ЮФУ.ПРО</a:t>
            </a:r>
            <a:r>
              <a:rPr lang="ru-RU" sz="1100" dirty="0">
                <a:solidFill>
                  <a:srgbClr val="F7F7F7"/>
                </a:solidFill>
                <a:latin typeface="Aptos" pitchFamily="34" charset="0"/>
              </a:rPr>
              <a:t> – альтернативная площадка</a:t>
            </a:r>
            <a:endParaRPr lang="en-US" sz="1100" dirty="0">
              <a:solidFill>
                <a:srgbClr val="F7F7F7"/>
              </a:solidFill>
              <a:latin typeface="Aptos" pitchFamily="34" charset="0"/>
            </a:endParaRPr>
          </a:p>
          <a:p>
            <a:pPr defTabSz="914400"/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междисциплинарн</a:t>
            </a:r>
            <a:r>
              <a:rPr lang="ru-RU" sz="1100" dirty="0">
                <a:solidFill>
                  <a:srgbClr val="F7F7F7"/>
                </a:solidFill>
                <a:latin typeface="Aptos" pitchFamily="34" charset="0"/>
              </a:rPr>
              <a:t>ой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проектн</a:t>
            </a:r>
            <a:r>
              <a:rPr lang="ru-RU" sz="1100" dirty="0">
                <a:solidFill>
                  <a:srgbClr val="F7F7F7"/>
                </a:solidFill>
                <a:latin typeface="Aptos" pitchFamily="34" charset="0"/>
              </a:rPr>
              <a:t>ой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деятельност</a:t>
            </a:r>
            <a:r>
              <a:rPr lang="ru-RU" sz="1100" dirty="0">
                <a:solidFill>
                  <a:srgbClr val="F7F7F7"/>
                </a:solidFill>
                <a:latin typeface="Aptos" pitchFamily="34" charset="0"/>
              </a:rPr>
              <a:t>и</a:t>
            </a:r>
            <a:endParaRPr lang="en-US" sz="1100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65" name="Shape 13">
            <a:extLst>
              <a:ext uri="{FF2B5EF4-FFF2-40B4-BE49-F238E27FC236}">
                <a16:creationId xmlns:a16="http://schemas.microsoft.com/office/drawing/2014/main" id="{9D5B324F-25DD-862F-7917-6B8243E5C0A6}"/>
              </a:ext>
            </a:extLst>
          </p:cNvPr>
          <p:cNvSpPr/>
          <p:nvPr/>
        </p:nvSpPr>
        <p:spPr>
          <a:xfrm>
            <a:off x="4767436" y="5132128"/>
            <a:ext cx="155448" cy="155448"/>
          </a:xfrm>
          <a:prstGeom prst="ellipse">
            <a:avLst/>
          </a:prstGeom>
          <a:solidFill>
            <a:srgbClr val="58D8FF"/>
          </a:solidFill>
          <a:ln w="12700">
            <a:solidFill>
              <a:srgbClr val="58D8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6" name="Text 14">
            <a:extLst>
              <a:ext uri="{FF2B5EF4-FFF2-40B4-BE49-F238E27FC236}">
                <a16:creationId xmlns:a16="http://schemas.microsoft.com/office/drawing/2014/main" id="{C6580538-CF5A-0119-9B13-0D207620A002}"/>
              </a:ext>
            </a:extLst>
          </p:cNvPr>
          <p:cNvSpPr/>
          <p:nvPr/>
        </p:nvSpPr>
        <p:spPr>
          <a:xfrm>
            <a:off x="4511367" y="4902064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58D8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2022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7" name="Shape 15">
            <a:extLst>
              <a:ext uri="{FF2B5EF4-FFF2-40B4-BE49-F238E27FC236}">
                <a16:creationId xmlns:a16="http://schemas.microsoft.com/office/drawing/2014/main" id="{F7B1B3B0-0935-7928-57EB-749479FEB46D}"/>
              </a:ext>
            </a:extLst>
          </p:cNvPr>
          <p:cNvSpPr/>
          <p:nvPr/>
        </p:nvSpPr>
        <p:spPr>
          <a:xfrm>
            <a:off x="3755389" y="3329278"/>
            <a:ext cx="2148840" cy="1444752"/>
          </a:xfrm>
          <a:prstGeom prst="roundRect">
            <a:avLst/>
          </a:prstGeom>
          <a:solidFill>
            <a:srgbClr val="58D8FF">
              <a:alpha val="12000"/>
            </a:srgbClr>
          </a:solidFill>
          <a:ln w="12700">
            <a:solidFill>
              <a:srgbClr val="58D8FF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8" name="Text 16">
            <a:extLst>
              <a:ext uri="{FF2B5EF4-FFF2-40B4-BE49-F238E27FC236}">
                <a16:creationId xmlns:a16="http://schemas.microsoft.com/office/drawing/2014/main" id="{CE4514CC-F59C-401F-9C5D-58AFA317BF1D}"/>
              </a:ext>
            </a:extLst>
          </p:cNvPr>
          <p:cNvSpPr/>
          <p:nvPr/>
        </p:nvSpPr>
        <p:spPr>
          <a:xfrm>
            <a:off x="3916835" y="3377601"/>
            <a:ext cx="1911096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Передовая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инженерная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школа</a:t>
            </a:r>
            <a:endParaRPr lang="en-US" sz="1100" dirty="0">
              <a:solidFill>
                <a:srgbClr val="F7F7F7"/>
              </a:solidFill>
              <a:latin typeface="Aptos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«Код Ростеха»,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аспирантура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КРЭТ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Флагманские магистратуры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в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СТП</a:t>
            </a:r>
          </a:p>
        </p:txBody>
      </p:sp>
      <p:sp>
        <p:nvSpPr>
          <p:cNvPr id="69" name="Shape 17">
            <a:extLst>
              <a:ext uri="{FF2B5EF4-FFF2-40B4-BE49-F238E27FC236}">
                <a16:creationId xmlns:a16="http://schemas.microsoft.com/office/drawing/2014/main" id="{AEE71F12-CC65-54C9-B1C2-D23D312F4E04}"/>
              </a:ext>
            </a:extLst>
          </p:cNvPr>
          <p:cNvSpPr/>
          <p:nvPr/>
        </p:nvSpPr>
        <p:spPr>
          <a:xfrm>
            <a:off x="6170438" y="5130056"/>
            <a:ext cx="155448" cy="155448"/>
          </a:xfrm>
          <a:prstGeom prst="ellipse">
            <a:avLst/>
          </a:prstGeom>
          <a:solidFill>
            <a:srgbClr val="E73458"/>
          </a:solidFill>
          <a:ln w="12700">
            <a:solidFill>
              <a:srgbClr val="E7345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0" name="Text 18">
            <a:extLst>
              <a:ext uri="{FF2B5EF4-FFF2-40B4-BE49-F238E27FC236}">
                <a16:creationId xmlns:a16="http://schemas.microsoft.com/office/drawing/2014/main" id="{4E9162E5-8B6B-3172-2652-95CD1307B525}"/>
              </a:ext>
            </a:extLst>
          </p:cNvPr>
          <p:cNvSpPr/>
          <p:nvPr/>
        </p:nvSpPr>
        <p:spPr>
          <a:xfrm>
            <a:off x="5887906" y="4897513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E7345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2023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1" name="Shape 19">
            <a:extLst>
              <a:ext uri="{FF2B5EF4-FFF2-40B4-BE49-F238E27FC236}">
                <a16:creationId xmlns:a16="http://schemas.microsoft.com/office/drawing/2014/main" id="{FB770DA7-07C4-4E4B-6871-424FFDBF7100}"/>
              </a:ext>
            </a:extLst>
          </p:cNvPr>
          <p:cNvSpPr/>
          <p:nvPr/>
        </p:nvSpPr>
        <p:spPr>
          <a:xfrm>
            <a:off x="5458450" y="5477103"/>
            <a:ext cx="1610180" cy="960787"/>
          </a:xfrm>
          <a:prstGeom prst="roundRect">
            <a:avLst/>
          </a:prstGeom>
          <a:solidFill>
            <a:srgbClr val="E73458">
              <a:alpha val="12000"/>
            </a:srgbClr>
          </a:solidFill>
          <a:ln w="12700">
            <a:solidFill>
              <a:srgbClr val="E73458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2" name="Text 20">
            <a:extLst>
              <a:ext uri="{FF2B5EF4-FFF2-40B4-BE49-F238E27FC236}">
                <a16:creationId xmlns:a16="http://schemas.microsoft.com/office/drawing/2014/main" id="{75CB9AD8-8F5A-0CAB-70FD-7E066B16386D}"/>
              </a:ext>
            </a:extLst>
          </p:cNvPr>
          <p:cNvSpPr/>
          <p:nvPr/>
        </p:nvSpPr>
        <p:spPr>
          <a:xfrm>
            <a:off x="5688057" y="5536872"/>
            <a:ext cx="1179576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Разработка и реализация ядра образовательной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программы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ЮФУ</a:t>
            </a:r>
          </a:p>
        </p:txBody>
      </p:sp>
      <p:sp>
        <p:nvSpPr>
          <p:cNvPr id="73" name="Shape 21">
            <a:extLst>
              <a:ext uri="{FF2B5EF4-FFF2-40B4-BE49-F238E27FC236}">
                <a16:creationId xmlns:a16="http://schemas.microsoft.com/office/drawing/2014/main" id="{A14F7E36-7FCB-6012-22C1-05FB1824A062}"/>
              </a:ext>
            </a:extLst>
          </p:cNvPr>
          <p:cNvSpPr/>
          <p:nvPr/>
        </p:nvSpPr>
        <p:spPr>
          <a:xfrm>
            <a:off x="7718820" y="5132128"/>
            <a:ext cx="155448" cy="155448"/>
          </a:xfrm>
          <a:prstGeom prst="ellipse">
            <a:avLst/>
          </a:prstGeom>
          <a:solidFill>
            <a:srgbClr val="762A8F"/>
          </a:solidFill>
          <a:ln w="12700">
            <a:solidFill>
              <a:srgbClr val="762A8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4" name="Text 22">
            <a:extLst>
              <a:ext uri="{FF2B5EF4-FFF2-40B4-BE49-F238E27FC236}">
                <a16:creationId xmlns:a16="http://schemas.microsoft.com/office/drawing/2014/main" id="{75DCEA63-8A38-537C-E66D-7C592B3709C1}"/>
              </a:ext>
            </a:extLst>
          </p:cNvPr>
          <p:cNvSpPr/>
          <p:nvPr/>
        </p:nvSpPr>
        <p:spPr>
          <a:xfrm>
            <a:off x="7429016" y="4898820"/>
            <a:ext cx="685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62A8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2024–2025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5" name="Shape 23">
            <a:extLst>
              <a:ext uri="{FF2B5EF4-FFF2-40B4-BE49-F238E27FC236}">
                <a16:creationId xmlns:a16="http://schemas.microsoft.com/office/drawing/2014/main" id="{5DF7BFB2-5E42-B8FB-A906-D1339869A66A}"/>
              </a:ext>
            </a:extLst>
          </p:cNvPr>
          <p:cNvSpPr/>
          <p:nvPr/>
        </p:nvSpPr>
        <p:spPr>
          <a:xfrm>
            <a:off x="6854491" y="3329278"/>
            <a:ext cx="1728659" cy="1444751"/>
          </a:xfrm>
          <a:prstGeom prst="roundRect">
            <a:avLst/>
          </a:prstGeom>
          <a:solidFill>
            <a:srgbClr val="762A8F">
              <a:alpha val="12000"/>
            </a:srgbClr>
          </a:solidFill>
          <a:ln w="12700">
            <a:solidFill>
              <a:srgbClr val="762A8F">
                <a:alpha val="6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76" name="Text 24">
            <a:extLst>
              <a:ext uri="{FF2B5EF4-FFF2-40B4-BE49-F238E27FC236}">
                <a16:creationId xmlns:a16="http://schemas.microsoft.com/office/drawing/2014/main" id="{20822451-979F-1DA2-6CED-961750C9CFE6}"/>
              </a:ext>
            </a:extLst>
          </p:cNvPr>
          <p:cNvSpPr/>
          <p:nvPr/>
        </p:nvSpPr>
        <p:spPr>
          <a:xfrm>
            <a:off x="7132215" y="3469450"/>
            <a:ext cx="1328657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Повышение качества реализации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фундаментальных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дисциплин</a:t>
            </a:r>
            <a:endParaRPr lang="en-US" sz="1100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78" name="Text 26">
            <a:extLst>
              <a:ext uri="{FF2B5EF4-FFF2-40B4-BE49-F238E27FC236}">
                <a16:creationId xmlns:a16="http://schemas.microsoft.com/office/drawing/2014/main" id="{06300B63-BBED-63F6-1185-F58D3196D40A}"/>
              </a:ext>
            </a:extLst>
          </p:cNvPr>
          <p:cNvSpPr/>
          <p:nvPr/>
        </p:nvSpPr>
        <p:spPr>
          <a:xfrm>
            <a:off x="7361886" y="5496333"/>
            <a:ext cx="654714" cy="2545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25%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</a:p>
        </p:txBody>
      </p:sp>
      <p:sp>
        <p:nvSpPr>
          <p:cNvPr id="85" name="Text 3">
            <a:extLst>
              <a:ext uri="{FF2B5EF4-FFF2-40B4-BE49-F238E27FC236}">
                <a16:creationId xmlns:a16="http://schemas.microsoft.com/office/drawing/2014/main" id="{74D7F481-B615-83AD-D6B6-5F6EAF671217}"/>
              </a:ext>
            </a:extLst>
          </p:cNvPr>
          <p:cNvSpPr/>
          <p:nvPr/>
        </p:nvSpPr>
        <p:spPr>
          <a:xfrm>
            <a:off x="505059" y="2880079"/>
            <a:ext cx="7863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80" b="1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Портфель практик </a:t>
            </a:r>
            <a:r>
              <a:rPr kumimoji="0" lang="en-US" sz="1280" b="1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ЮФУ, соответству</a:t>
            </a:r>
            <a:r>
              <a:rPr kumimoji="0" lang="ru-RU" sz="1280" b="1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ющих</a:t>
            </a:r>
            <a:r>
              <a:rPr kumimoji="0" lang="en-US" sz="1280" b="1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логике пилотного проекта</a:t>
            </a:r>
            <a:r>
              <a:rPr kumimoji="0" lang="ru-RU" sz="1280" b="1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:</a:t>
            </a:r>
            <a:endParaRPr kumimoji="0" lang="en-US" sz="128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86" name="Объект 17">
            <a:extLst>
              <a:ext uri="{FF2B5EF4-FFF2-40B4-BE49-F238E27FC236}">
                <a16:creationId xmlns:a16="http://schemas.microsoft.com/office/drawing/2014/main" id="{409DD978-376E-C5AE-814B-3FF2B21DD2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77242" y="840135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87" name="Text 7">
            <a:extLst>
              <a:ext uri="{FF2B5EF4-FFF2-40B4-BE49-F238E27FC236}">
                <a16:creationId xmlns:a16="http://schemas.microsoft.com/office/drawing/2014/main" id="{961E1A6F-470A-250F-3B5C-185E00A51123}"/>
              </a:ext>
            </a:extLst>
          </p:cNvPr>
          <p:cNvSpPr/>
          <p:nvPr/>
        </p:nvSpPr>
        <p:spPr>
          <a:xfrm>
            <a:off x="3859161" y="1365324"/>
            <a:ext cx="1723644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Практико-ориентированность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403A4DE-FAF6-75FA-B2DD-6E906A0EA68A}"/>
              </a:ext>
            </a:extLst>
          </p:cNvPr>
          <p:cNvSpPr txBox="1"/>
          <p:nvPr/>
        </p:nvSpPr>
        <p:spPr>
          <a:xfrm>
            <a:off x="7278004" y="5712870"/>
            <a:ext cx="2027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>
                <a:solidFill>
                  <a:schemeClr val="bg1">
                    <a:lumMod val="75000"/>
                  </a:schemeClr>
                </a:solidFill>
              </a:rPr>
              <a:t>студентов-участников проекта ИС </a:t>
            </a:r>
            <a:r>
              <a:rPr lang="en-US" sz="1000" i="1" dirty="0" err="1">
                <a:solidFill>
                  <a:schemeClr val="bg1">
                    <a:lumMod val="75000"/>
                  </a:schemeClr>
                </a:solidFill>
              </a:rPr>
              <a:t>Modeus</a:t>
            </a:r>
            <a:r>
              <a:rPr lang="ru-RU" sz="1000" i="1" dirty="0">
                <a:solidFill>
                  <a:schemeClr val="bg1">
                    <a:lumMod val="75000"/>
                  </a:schemeClr>
                </a:solidFill>
              </a:rPr>
              <a:t> на уникальных ИОТ </a:t>
            </a:r>
          </a:p>
          <a:p>
            <a:r>
              <a:rPr lang="ru-RU" sz="1000" i="1" dirty="0">
                <a:solidFill>
                  <a:schemeClr val="bg1">
                    <a:lumMod val="75000"/>
                  </a:schemeClr>
                </a:solidFill>
              </a:rPr>
              <a:t>(набор ПК + ВПК)</a:t>
            </a:r>
            <a:endParaRPr lang="ru-RU" sz="1200" i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0" name="Text 26">
            <a:extLst>
              <a:ext uri="{FF2B5EF4-FFF2-40B4-BE49-F238E27FC236}">
                <a16:creationId xmlns:a16="http://schemas.microsoft.com/office/drawing/2014/main" id="{969ED845-E852-3E81-C907-48F962DA0DAA}"/>
              </a:ext>
            </a:extLst>
          </p:cNvPr>
          <p:cNvSpPr/>
          <p:nvPr/>
        </p:nvSpPr>
        <p:spPr>
          <a:xfrm>
            <a:off x="691421" y="5496333"/>
            <a:ext cx="654714" cy="2545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i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&gt;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25</a:t>
            </a:r>
            <a:r>
              <a:rPr lang="en-US" sz="1600" b="1" i="1" dirty="0">
                <a:solidFill>
                  <a:srgbClr val="F7F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00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68D30691-7088-34A5-C68F-2AE88922399F}"/>
              </a:ext>
            </a:extLst>
          </p:cNvPr>
          <p:cNvSpPr txBox="1"/>
          <p:nvPr/>
        </p:nvSpPr>
        <p:spPr>
          <a:xfrm>
            <a:off x="605130" y="5721121"/>
            <a:ext cx="2027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>
                <a:solidFill>
                  <a:schemeClr val="bg1">
                    <a:lumMod val="75000"/>
                  </a:schemeClr>
                </a:solidFill>
              </a:rPr>
              <a:t>чел. / год получают дополнительную </a:t>
            </a:r>
          </a:p>
          <a:p>
            <a:r>
              <a:rPr lang="ru-RU" sz="1000" i="1" dirty="0">
                <a:solidFill>
                  <a:schemeClr val="bg1">
                    <a:lumMod val="75000"/>
                  </a:schemeClr>
                </a:solidFill>
              </a:rPr>
              <a:t>ИТ-квалификацию</a:t>
            </a:r>
          </a:p>
          <a:p>
            <a:r>
              <a:rPr lang="ru-RU" sz="1000" i="1" dirty="0">
                <a:solidFill>
                  <a:schemeClr val="bg1">
                    <a:lumMod val="75000"/>
                  </a:schemeClr>
                </a:solidFill>
              </a:rPr>
              <a:t>(Цифровая кафедра ЮФУ)</a:t>
            </a:r>
            <a:endParaRPr lang="ru-RU" sz="12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003C"/>
          </a:solidFill>
          <a:ln w="12700">
            <a:solidFill>
              <a:srgbClr val="01003C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4" name="Image 1" descr="/mnt/data/template_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475488"/>
            <a:ext cx="950976" cy="30632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66344" y="363017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solidFill>
                  <a:srgbClr val="F7F7F7"/>
                </a:solidFill>
                <a:latin typeface="Aptos" pitchFamily="34" charset="0"/>
              </a:rPr>
              <a:t>Масштаб</a:t>
            </a:r>
            <a:r>
              <a:rPr lang="en-US" b="1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ru-RU" b="1" dirty="0">
                <a:solidFill>
                  <a:srgbClr val="F7F7F7"/>
                </a:solidFill>
                <a:latin typeface="Aptos" pitchFamily="34" charset="0"/>
              </a:rPr>
              <a:t>и орг. логика </a:t>
            </a:r>
            <a:r>
              <a:rPr lang="en-US" b="1" dirty="0">
                <a:solidFill>
                  <a:srgbClr val="F7F7F7"/>
                </a:solidFill>
                <a:latin typeface="Aptos" pitchFamily="34" charset="0"/>
              </a:rPr>
              <a:t>пилотного проекта </a:t>
            </a:r>
            <a:r>
              <a:rPr lang="en-US" b="1" dirty="0" err="1">
                <a:solidFill>
                  <a:srgbClr val="F7F7F7"/>
                </a:solidFill>
                <a:latin typeface="Aptos" pitchFamily="34" charset="0"/>
              </a:rPr>
              <a:t>в</a:t>
            </a:r>
            <a:r>
              <a:rPr lang="en-US" b="1" dirty="0">
                <a:solidFill>
                  <a:srgbClr val="F7F7F7"/>
                </a:solidFill>
                <a:latin typeface="Aptos" pitchFamily="34" charset="0"/>
              </a:rPr>
              <a:t> ЮФУ</a:t>
            </a:r>
          </a:p>
        </p:txBody>
      </p:sp>
      <p:sp>
        <p:nvSpPr>
          <p:cNvPr id="8" name="Shape 3"/>
          <p:cNvSpPr/>
          <p:nvPr/>
        </p:nvSpPr>
        <p:spPr>
          <a:xfrm>
            <a:off x="477242" y="1341882"/>
            <a:ext cx="4343400" cy="4956048"/>
          </a:xfrm>
          <a:prstGeom prst="roundRect">
            <a:avLst>
              <a:gd name="adj" fmla="val 5122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E73458">
                <a:alpha val="4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Text 4"/>
          <p:cNvSpPr/>
          <p:nvPr/>
        </p:nvSpPr>
        <p:spPr>
          <a:xfrm>
            <a:off x="836144" y="1799082"/>
            <a:ext cx="1097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E7345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58%</a:t>
            </a: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5"/>
          <p:cNvSpPr/>
          <p:nvPr/>
        </p:nvSpPr>
        <p:spPr>
          <a:xfrm>
            <a:off x="1688822" y="1826514"/>
            <a:ext cx="225856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образовательных программ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в пилотном проекте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1" name="Shape 6"/>
          <p:cNvSpPr/>
          <p:nvPr/>
        </p:nvSpPr>
        <p:spPr>
          <a:xfrm>
            <a:off x="836144" y="2430018"/>
            <a:ext cx="2039112" cy="210312"/>
          </a:xfrm>
          <a:prstGeom prst="roundRect">
            <a:avLst/>
          </a:prstGeom>
          <a:solidFill>
            <a:srgbClr val="E73458"/>
          </a:solidFill>
          <a:ln w="12700">
            <a:solidFill>
              <a:srgbClr val="E7345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7"/>
          <p:cNvSpPr/>
          <p:nvPr/>
        </p:nvSpPr>
        <p:spPr>
          <a:xfrm>
            <a:off x="845288" y="2932938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Базовое высшее образование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Shape 8"/>
          <p:cNvSpPr/>
          <p:nvPr/>
        </p:nvSpPr>
        <p:spPr>
          <a:xfrm>
            <a:off x="845288" y="3252978"/>
            <a:ext cx="2606040" cy="201168"/>
          </a:xfrm>
          <a:prstGeom prst="roundRect">
            <a:avLst/>
          </a:prstGeom>
          <a:solidFill>
            <a:srgbClr val="E73458"/>
          </a:solidFill>
          <a:ln w="12700">
            <a:solidFill>
              <a:srgbClr val="E7345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Text 9"/>
          <p:cNvSpPr/>
          <p:nvPr/>
        </p:nvSpPr>
        <p:spPr>
          <a:xfrm>
            <a:off x="3593060" y="3210001"/>
            <a:ext cx="93268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E7345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2240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E73458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мест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845288" y="3536442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24 УГСН  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|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&gt;50% контингента 1 курса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845288" y="3947922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F7F7F7"/>
                </a:solidFill>
                <a:latin typeface="Aptos" pitchFamily="34" charset="0"/>
              </a:rPr>
              <a:t>Специализированное</a:t>
            </a:r>
            <a:r>
              <a:rPr lang="en-US" sz="1200" b="1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200" b="1" dirty="0" err="1">
                <a:solidFill>
                  <a:srgbClr val="F7F7F7"/>
                </a:solidFill>
                <a:latin typeface="Aptos" pitchFamily="34" charset="0"/>
              </a:rPr>
              <a:t>высшее</a:t>
            </a:r>
            <a:r>
              <a:rPr lang="ru-RU" sz="1200" b="1" dirty="0">
                <a:solidFill>
                  <a:srgbClr val="F7F7F7"/>
                </a:solidFill>
                <a:latin typeface="Aptos" pitchFamily="34" charset="0"/>
              </a:rPr>
              <a:t> – </a:t>
            </a:r>
            <a:r>
              <a:rPr lang="en-US" sz="1200" b="1" dirty="0" err="1">
                <a:solidFill>
                  <a:srgbClr val="F7F7F7"/>
                </a:solidFill>
                <a:latin typeface="Aptos" pitchFamily="34" charset="0"/>
              </a:rPr>
              <a:t>магистратура</a:t>
            </a:r>
            <a:endParaRPr lang="en-US" sz="12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845288" y="4267962"/>
            <a:ext cx="1355141" cy="201168"/>
          </a:xfrm>
          <a:prstGeom prst="roundRect">
            <a:avLst/>
          </a:prstGeom>
          <a:solidFill>
            <a:srgbClr val="762A8F"/>
          </a:solidFill>
          <a:ln w="12700">
            <a:solidFill>
              <a:srgbClr val="762A8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3281377" y="4165549"/>
            <a:ext cx="1180363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762A8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1160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762A8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мест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Text 14"/>
          <p:cNvSpPr/>
          <p:nvPr/>
        </p:nvSpPr>
        <p:spPr>
          <a:xfrm>
            <a:off x="845288" y="4551426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18 УГСН  |  &gt;50% контингента 1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курса</a:t>
            </a:r>
            <a:endParaRPr lang="en-US" sz="1200" dirty="0">
              <a:solidFill>
                <a:srgbClr val="C9D2FF"/>
              </a:solidFill>
              <a:latin typeface="Aptos" pitchFamily="34" charset="0"/>
            </a:endParaRPr>
          </a:p>
        </p:txBody>
      </p:sp>
      <p:sp>
        <p:nvSpPr>
          <p:cNvPr id="20" name="Text 15"/>
          <p:cNvSpPr/>
          <p:nvPr/>
        </p:nvSpPr>
        <p:spPr>
          <a:xfrm>
            <a:off x="845288" y="4962906"/>
            <a:ext cx="3474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7F7F7"/>
                </a:solidFill>
                <a:latin typeface="Aptos" pitchFamily="34" charset="0"/>
              </a:rPr>
              <a:t>Профессиональное образование: </a:t>
            </a:r>
            <a:r>
              <a:rPr lang="en-US" sz="1200" b="1" dirty="0" err="1">
                <a:solidFill>
                  <a:srgbClr val="F7F7F7"/>
                </a:solidFill>
                <a:latin typeface="Aptos" pitchFamily="34" charset="0"/>
              </a:rPr>
              <a:t>аспирантура</a:t>
            </a:r>
            <a:endParaRPr lang="en-US" sz="12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21" name="Shape 16"/>
          <p:cNvSpPr/>
          <p:nvPr/>
        </p:nvSpPr>
        <p:spPr>
          <a:xfrm>
            <a:off x="845288" y="5282946"/>
            <a:ext cx="312725" cy="201168"/>
          </a:xfrm>
          <a:prstGeom prst="roundRect">
            <a:avLst/>
          </a:prstGeom>
          <a:solidFill>
            <a:srgbClr val="58D8FF"/>
          </a:solidFill>
          <a:ln w="12700">
            <a:solidFill>
              <a:srgbClr val="58D8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Text 17"/>
          <p:cNvSpPr/>
          <p:nvPr/>
        </p:nvSpPr>
        <p:spPr>
          <a:xfrm>
            <a:off x="3484561" y="5239969"/>
            <a:ext cx="932688" cy="2834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58D8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200</a:t>
            </a:r>
            <a:r>
              <a:rPr kumimoji="0" lang="en-US" sz="1350" b="1" i="0" u="none" strike="noStrike" kern="1200" cap="none" spc="0" normalizeH="0" baseline="0" noProof="0" dirty="0">
                <a:ln>
                  <a:noFill/>
                </a:ln>
                <a:solidFill>
                  <a:srgbClr val="58D8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мест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845288" y="5566410"/>
            <a:ext cx="3520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94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специальности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 |  100% контингента 1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курса</a:t>
            </a:r>
            <a:endParaRPr lang="en-US" sz="1200" dirty="0">
              <a:solidFill>
                <a:srgbClr val="C9D2FF"/>
              </a:solidFill>
              <a:latin typeface="Aptos" pitchFamily="34" charset="0"/>
            </a:endParaRPr>
          </a:p>
        </p:txBody>
      </p:sp>
      <p:sp>
        <p:nvSpPr>
          <p:cNvPr id="24" name="Shape 19"/>
          <p:cNvSpPr/>
          <p:nvPr/>
        </p:nvSpPr>
        <p:spPr>
          <a:xfrm>
            <a:off x="5049242" y="1341882"/>
            <a:ext cx="3719854" cy="4956048"/>
          </a:xfrm>
          <a:prstGeom prst="roundRect">
            <a:avLst>
              <a:gd name="adj" fmla="val 6050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762A8F">
                <a:alpha val="4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Text 20"/>
          <p:cNvSpPr/>
          <p:nvPr/>
        </p:nvSpPr>
        <p:spPr>
          <a:xfrm>
            <a:off x="5323562" y="1570482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Организационный проект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Shape 21"/>
          <p:cNvSpPr/>
          <p:nvPr/>
        </p:nvSpPr>
        <p:spPr>
          <a:xfrm>
            <a:off x="5332706" y="2009394"/>
            <a:ext cx="1078992" cy="758952"/>
          </a:xfrm>
          <a:prstGeom prst="roundRect">
            <a:avLst/>
          </a:prstGeom>
          <a:solidFill>
            <a:srgbClr val="E73458">
              <a:alpha val="14000"/>
            </a:srgbClr>
          </a:solidFill>
          <a:ln w="12700">
            <a:solidFill>
              <a:srgbClr val="E73458">
                <a:alpha val="58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Text 22"/>
          <p:cNvSpPr/>
          <p:nvPr/>
        </p:nvSpPr>
        <p:spPr>
          <a:xfrm>
            <a:off x="5456150" y="1938405"/>
            <a:ext cx="8046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Text 23"/>
          <p:cNvSpPr/>
          <p:nvPr/>
        </p:nvSpPr>
        <p:spPr>
          <a:xfrm>
            <a:off x="5469866" y="2235216"/>
            <a:ext cx="1280160" cy="63828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 err="1">
                <a:solidFill>
                  <a:srgbClr val="F7F7F7"/>
                </a:solidFill>
                <a:latin typeface="Aptos" pitchFamily="34" charset="0"/>
              </a:rPr>
              <a:t>Проф</a:t>
            </a:r>
            <a:r>
              <a:rPr lang="en-US" sz="1200" b="1" dirty="0" err="1">
                <a:solidFill>
                  <a:srgbClr val="F7F7F7"/>
                </a:solidFill>
                <a:latin typeface="Aptos" pitchFamily="34" charset="0"/>
              </a:rPr>
              <a:t>школ</a:t>
            </a:r>
            <a:endParaRPr lang="en-US" sz="12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5381724" y="2777490"/>
            <a:ext cx="315847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dirty="0">
                <a:solidFill>
                  <a:srgbClr val="F7F7F7"/>
                </a:solidFill>
                <a:latin typeface="Aptos" pitchFamily="34" charset="0"/>
              </a:rPr>
              <a:t>Академический</a:t>
            </a:r>
            <a:r>
              <a:rPr lang="en-US" sz="1200" b="1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200" b="1" dirty="0" err="1">
                <a:solidFill>
                  <a:srgbClr val="F7F7F7"/>
                </a:solidFill>
                <a:latin typeface="Aptos" pitchFamily="34" charset="0"/>
              </a:rPr>
              <a:t>совет</a:t>
            </a:r>
            <a:r>
              <a:rPr lang="en-US" sz="1200" b="1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200" b="1" dirty="0" err="1">
                <a:solidFill>
                  <a:srgbClr val="F7F7F7"/>
                </a:solidFill>
                <a:latin typeface="Aptos" pitchFamily="34" charset="0"/>
              </a:rPr>
              <a:t>профшколы</a:t>
            </a:r>
            <a:endParaRPr lang="en-US" sz="12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30" name="Shape 25"/>
          <p:cNvSpPr/>
          <p:nvPr/>
        </p:nvSpPr>
        <p:spPr>
          <a:xfrm>
            <a:off x="5379743" y="3261213"/>
            <a:ext cx="1691640" cy="201168"/>
          </a:xfrm>
          <a:prstGeom prst="roundRect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1" name="Shape 26"/>
          <p:cNvSpPr/>
          <p:nvPr/>
        </p:nvSpPr>
        <p:spPr>
          <a:xfrm>
            <a:off x="5379742" y="3261213"/>
            <a:ext cx="1187403" cy="211232"/>
          </a:xfrm>
          <a:prstGeom prst="roundRect">
            <a:avLst/>
          </a:prstGeom>
          <a:solidFill>
            <a:srgbClr val="E73458"/>
          </a:solidFill>
          <a:ln w="12700">
            <a:solidFill>
              <a:srgbClr val="E73458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2" name="Shape 27"/>
          <p:cNvSpPr/>
          <p:nvPr/>
        </p:nvSpPr>
        <p:spPr>
          <a:xfrm>
            <a:off x="6575821" y="3251149"/>
            <a:ext cx="859461" cy="221296"/>
          </a:xfrm>
          <a:prstGeom prst="roundRect">
            <a:avLst/>
          </a:prstGeom>
          <a:solidFill>
            <a:srgbClr val="58D8FF"/>
          </a:solidFill>
          <a:ln w="12700">
            <a:solidFill>
              <a:srgbClr val="58D8FF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3" name="Text 28"/>
          <p:cNvSpPr/>
          <p:nvPr/>
        </p:nvSpPr>
        <p:spPr>
          <a:xfrm>
            <a:off x="5371066" y="3380994"/>
            <a:ext cx="3341198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srgbClr val="C9D2FF"/>
                </a:solidFill>
                <a:latin typeface="Aptos" pitchFamily="34" charset="0"/>
              </a:rPr>
              <a:t>П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артнеры</a:t>
            </a:r>
            <a:r>
              <a:rPr lang="ru-RU" sz="1200" dirty="0">
                <a:solidFill>
                  <a:srgbClr val="C9D2FF"/>
                </a:solidFill>
                <a:latin typeface="Aptos" pitchFamily="34" charset="0"/>
              </a:rPr>
              <a:t>: 60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%  /  ЮФУ% 40%</a:t>
            </a:r>
          </a:p>
        </p:txBody>
      </p:sp>
      <p:sp>
        <p:nvSpPr>
          <p:cNvPr id="34" name="Shape 29"/>
          <p:cNvSpPr/>
          <p:nvPr/>
        </p:nvSpPr>
        <p:spPr>
          <a:xfrm>
            <a:off x="5371066" y="3955248"/>
            <a:ext cx="2971800" cy="1097280"/>
          </a:xfrm>
          <a:prstGeom prst="roundRect">
            <a:avLst/>
          </a:prstGeom>
          <a:solidFill>
            <a:srgbClr val="FFFFFF">
              <a:alpha val="6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5" name="Text 30"/>
          <p:cNvSpPr/>
          <p:nvPr/>
        </p:nvSpPr>
        <p:spPr>
          <a:xfrm>
            <a:off x="5590522" y="4007431"/>
            <a:ext cx="2560320" cy="34929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Aptos" pitchFamily="34" charset="0"/>
              </a:rPr>
              <a:t>7</a:t>
            </a:r>
            <a:r>
              <a:rPr lang="en-US" b="1" dirty="0">
                <a:solidFill>
                  <a:srgbClr val="E73458"/>
                </a:solidFill>
                <a:latin typeface="Aptos" pitchFamily="34" charset="0"/>
              </a:rPr>
              <a:t>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лидеров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проектных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офисов</a:t>
            </a:r>
            <a:endParaRPr kumimoji="0" lang="en-US" sz="94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6" name="Text 31"/>
          <p:cNvSpPr/>
          <p:nvPr/>
        </p:nvSpPr>
        <p:spPr>
          <a:xfrm>
            <a:off x="5590522" y="4328858"/>
            <a:ext cx="2560320" cy="32729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Aptos" pitchFamily="34" charset="0"/>
              </a:rPr>
              <a:t>24</a:t>
            </a:r>
            <a:r>
              <a:rPr kumimoji="0" lang="en-US" sz="940" b="0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ответственных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100" dirty="0" err="1">
                <a:solidFill>
                  <a:srgbClr val="F7F7F7"/>
                </a:solidFill>
                <a:latin typeface="Aptos" pitchFamily="34" charset="0"/>
              </a:rPr>
              <a:t>за</a:t>
            </a:r>
            <a:r>
              <a:rPr lang="en-US" sz="1100" dirty="0">
                <a:solidFill>
                  <a:srgbClr val="F7F7F7"/>
                </a:solidFill>
                <a:latin typeface="Aptos" pitchFamily="34" charset="0"/>
              </a:rPr>
              <a:t> УГСН</a:t>
            </a:r>
          </a:p>
        </p:txBody>
      </p:sp>
      <p:sp>
        <p:nvSpPr>
          <p:cNvPr id="37" name="Text 32"/>
          <p:cNvSpPr/>
          <p:nvPr/>
        </p:nvSpPr>
        <p:spPr>
          <a:xfrm>
            <a:off x="5572120" y="4589204"/>
            <a:ext cx="3089001" cy="39021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Aptos" pitchFamily="34" charset="0"/>
              </a:rPr>
              <a:t>142 </a:t>
            </a:r>
            <a:r>
              <a:rPr lang="ru-RU" sz="1100" dirty="0">
                <a:solidFill>
                  <a:srgbClr val="F7F7F7"/>
                </a:solidFill>
                <a:latin typeface="Aptos" pitchFamily="34" charset="0"/>
              </a:rPr>
              <a:t>руководителя ОПОП</a:t>
            </a:r>
            <a:endParaRPr lang="en-US" sz="1100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38" name="Shape 33"/>
          <p:cNvSpPr/>
          <p:nvPr/>
        </p:nvSpPr>
        <p:spPr>
          <a:xfrm>
            <a:off x="5379742" y="5118354"/>
            <a:ext cx="2971800" cy="896112"/>
          </a:xfrm>
          <a:prstGeom prst="roundRect">
            <a:avLst/>
          </a:prstGeom>
          <a:solidFill>
            <a:srgbClr val="762A8F">
              <a:alpha val="12000"/>
            </a:srgbClr>
          </a:solidFill>
          <a:ln w="12700">
            <a:solidFill>
              <a:srgbClr val="762A8F">
                <a:alpha val="5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9" name="Text 34"/>
          <p:cNvSpPr/>
          <p:nvPr/>
        </p:nvSpPr>
        <p:spPr>
          <a:xfrm>
            <a:off x="5572120" y="5241820"/>
            <a:ext cx="24688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40" b="1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Проектны</a:t>
            </a:r>
            <a:r>
              <a:rPr kumimoji="0" lang="ru-RU" sz="124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е</a:t>
            </a:r>
            <a:r>
              <a:rPr kumimoji="0" lang="en-US" sz="124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en-US" sz="1240" b="1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офис</a:t>
            </a:r>
            <a:r>
              <a:rPr kumimoji="0" lang="ru-RU" sz="124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ы</a:t>
            </a:r>
            <a:endParaRPr kumimoji="0" lang="en-US" sz="124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0" name="Text 35"/>
          <p:cNvSpPr/>
          <p:nvPr/>
        </p:nvSpPr>
        <p:spPr>
          <a:xfrm>
            <a:off x="5588677" y="5511557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социально-гуманитарного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ядра</a:t>
            </a:r>
            <a:endParaRPr lang="ru-RU" sz="1200" dirty="0">
              <a:solidFill>
                <a:srgbClr val="C9D2FF"/>
              </a:solidFill>
              <a:latin typeface="Aptos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ru-RU" sz="1200" dirty="0">
                <a:solidFill>
                  <a:srgbClr val="C9D2FF"/>
                </a:solidFill>
                <a:latin typeface="Aptos" pitchFamily="34" charset="0"/>
              </a:rPr>
              <a:t>профессиональной школы</a:t>
            </a:r>
            <a:endParaRPr lang="en-US" sz="1200" dirty="0">
              <a:solidFill>
                <a:srgbClr val="C9D2FF"/>
              </a:solidFill>
              <a:latin typeface="Aptos" pitchFamily="34" charset="0"/>
            </a:endParaRPr>
          </a:p>
        </p:txBody>
      </p:sp>
      <p:pic>
        <p:nvPicPr>
          <p:cNvPr id="42" name="Объект 17">
            <a:extLst>
              <a:ext uri="{FF2B5EF4-FFF2-40B4-BE49-F238E27FC236}">
                <a16:creationId xmlns:a16="http://schemas.microsoft.com/office/drawing/2014/main" id="{B89775BE-D340-6AA0-B937-BC0A0EF8E0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77242" y="840135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1003C"/>
          </a:solidFill>
          <a:ln w="12700">
            <a:solidFill>
              <a:srgbClr val="01003C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pic>
        <p:nvPicPr>
          <p:cNvPr id="4" name="Image 1" descr="/mnt/data/template_media/imag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475488"/>
            <a:ext cx="950976" cy="30632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57200" y="393192"/>
            <a:ext cx="71780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F7F7F7"/>
                </a:solidFill>
                <a:latin typeface="Aptos" pitchFamily="34" charset="0"/>
              </a:rPr>
              <a:t>Нормативное</a:t>
            </a:r>
            <a:r>
              <a:rPr lang="en-US" sz="1600" b="1" dirty="0">
                <a:solidFill>
                  <a:srgbClr val="F7F7F7"/>
                </a:solidFill>
                <a:latin typeface="Aptos" pitchFamily="34" charset="0"/>
              </a:rPr>
              <a:t> </a:t>
            </a:r>
            <a:r>
              <a:rPr lang="en-US" sz="1600" b="1" dirty="0" err="1">
                <a:solidFill>
                  <a:srgbClr val="F7F7F7"/>
                </a:solidFill>
                <a:latin typeface="Aptos" pitchFamily="34" charset="0"/>
              </a:rPr>
              <a:t>обеспечение</a:t>
            </a:r>
            <a:r>
              <a:rPr lang="ru-RU" sz="1600" b="1" dirty="0">
                <a:solidFill>
                  <a:srgbClr val="F7F7F7"/>
                </a:solidFill>
                <a:latin typeface="Aptos" pitchFamily="34" charset="0"/>
              </a:rPr>
              <a:t> пилотного проекта в ЮФУ</a:t>
            </a:r>
            <a:endParaRPr lang="en-US" sz="1600" b="1" dirty="0">
              <a:solidFill>
                <a:srgbClr val="F7F7F7"/>
              </a:solidFill>
              <a:latin typeface="Aptos" pitchFamily="34" charset="0"/>
            </a:endParaRPr>
          </a:p>
        </p:txBody>
      </p:sp>
      <p:sp>
        <p:nvSpPr>
          <p:cNvPr id="8" name="Text 3"/>
          <p:cNvSpPr/>
          <p:nvPr/>
        </p:nvSpPr>
        <p:spPr>
          <a:xfrm>
            <a:off x="685800" y="1050889"/>
            <a:ext cx="7863840" cy="46152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Нормативная рамка задает структуру ОПОП, требования к реализации и правила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организации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C9D2FF"/>
              </a:solidFill>
              <a:effectLst/>
              <a:uLnTx/>
              <a:uFillTx/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образовательной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деятельности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9" name="Shape 4"/>
          <p:cNvSpPr/>
          <p:nvPr/>
        </p:nvSpPr>
        <p:spPr>
          <a:xfrm>
            <a:off x="662940" y="1832701"/>
            <a:ext cx="7818120" cy="1267460"/>
          </a:xfrm>
          <a:prstGeom prst="roundRect">
            <a:avLst/>
          </a:prstGeom>
          <a:solidFill>
            <a:srgbClr val="E73458">
              <a:alpha val="12000"/>
            </a:srgbClr>
          </a:solidFill>
          <a:ln w="12700">
            <a:solidFill>
              <a:srgbClr val="E73458">
                <a:alpha val="6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0" name="Text 5"/>
          <p:cNvSpPr/>
          <p:nvPr/>
        </p:nvSpPr>
        <p:spPr>
          <a:xfrm>
            <a:off x="923545" y="2265222"/>
            <a:ext cx="54864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E73458"/>
                </a:solidFill>
                <a:latin typeface="Aptos" pitchFamily="34" charset="0"/>
              </a:rPr>
              <a:t>01</a:t>
            </a:r>
          </a:p>
        </p:txBody>
      </p:sp>
      <p:sp>
        <p:nvSpPr>
          <p:cNvPr id="11" name="Shape 6"/>
          <p:cNvSpPr/>
          <p:nvPr/>
        </p:nvSpPr>
        <p:spPr>
          <a:xfrm>
            <a:off x="1632204" y="2036622"/>
            <a:ext cx="0" cy="841248"/>
          </a:xfrm>
          <a:prstGeom prst="line">
            <a:avLst/>
          </a:prstGeom>
          <a:noFill/>
          <a:ln w="12700">
            <a:solidFill>
              <a:srgbClr val="FFFFFF">
                <a:alpha val="2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2" name="Text 7"/>
          <p:cNvSpPr/>
          <p:nvPr/>
        </p:nvSpPr>
        <p:spPr>
          <a:xfrm>
            <a:off x="1879091" y="2036622"/>
            <a:ext cx="6263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Макет СУОС БВО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3" name="Text 8"/>
          <p:cNvSpPr/>
          <p:nvPr/>
        </p:nvSpPr>
        <p:spPr>
          <a:xfrm>
            <a:off x="1879092" y="2316556"/>
            <a:ext cx="626364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ст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руктура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ОПОП и рамки трудоемкости разделов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1879091" y="2618308"/>
            <a:ext cx="3346699" cy="332714"/>
          </a:xfrm>
          <a:prstGeom prst="roundRect">
            <a:avLst/>
          </a:prstGeom>
          <a:solidFill>
            <a:srgbClr val="FFFFFF">
              <a:alpha val="7000"/>
            </a:srgbClr>
          </a:solidFill>
          <a:ln w="12700">
            <a:solidFill>
              <a:srgbClr val="FFFFFF">
                <a:alpha val="18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1993393" y="2661186"/>
            <a:ext cx="594360" cy="25577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30 з.е.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6" name="Text 11"/>
          <p:cNvSpPr/>
          <p:nvPr/>
        </p:nvSpPr>
        <p:spPr>
          <a:xfrm>
            <a:off x="2480089" y="2614909"/>
            <a:ext cx="2601615" cy="3288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C9D2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фундаментальное социально-гуманитарное ядро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Shape 12"/>
          <p:cNvSpPr/>
          <p:nvPr/>
        </p:nvSpPr>
        <p:spPr>
          <a:xfrm>
            <a:off x="5340092" y="2618308"/>
            <a:ext cx="2743200" cy="332714"/>
          </a:xfrm>
          <a:prstGeom prst="roundRect">
            <a:avLst/>
          </a:prstGeom>
          <a:solidFill>
            <a:srgbClr val="FFFFFF">
              <a:alpha val="7000"/>
            </a:srgbClr>
          </a:solidFill>
          <a:ln w="12700">
            <a:solidFill>
              <a:srgbClr val="FFFFFF">
                <a:alpha val="18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5442892" y="2631669"/>
            <a:ext cx="594360" cy="3483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F7F7F7"/>
                </a:solidFill>
                <a:latin typeface="Aptos" pitchFamily="34" charset="0"/>
              </a:rPr>
              <a:t>90 з.е.</a:t>
            </a:r>
          </a:p>
        </p:txBody>
      </p:sp>
      <p:sp>
        <p:nvSpPr>
          <p:cNvPr id="19" name="Text 14"/>
          <p:cNvSpPr/>
          <p:nvPr/>
        </p:nvSpPr>
        <p:spPr>
          <a:xfrm>
            <a:off x="5965348" y="2560119"/>
            <a:ext cx="1920240" cy="4615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C9D2FF"/>
                </a:solidFill>
                <a:latin typeface="Aptos" pitchFamily="34" charset="0"/>
              </a:rPr>
              <a:t>ядро профшколы + </a:t>
            </a:r>
            <a:r>
              <a:rPr lang="en-US" sz="900" dirty="0" err="1">
                <a:solidFill>
                  <a:srgbClr val="C9D2FF"/>
                </a:solidFill>
                <a:latin typeface="Aptos" pitchFamily="34" charset="0"/>
              </a:rPr>
              <a:t>ядро</a:t>
            </a:r>
            <a:r>
              <a:rPr lang="en-US" sz="900" dirty="0">
                <a:solidFill>
                  <a:srgbClr val="C9D2FF"/>
                </a:solidFill>
                <a:latin typeface="Aptos" pitchFamily="34" charset="0"/>
              </a:rPr>
              <a:t> УГС</a:t>
            </a:r>
          </a:p>
        </p:txBody>
      </p:sp>
      <p:sp>
        <p:nvSpPr>
          <p:cNvPr id="20" name="Shape 15"/>
          <p:cNvSpPr/>
          <p:nvPr/>
        </p:nvSpPr>
        <p:spPr>
          <a:xfrm>
            <a:off x="662940" y="3379374"/>
            <a:ext cx="7818120" cy="1269794"/>
          </a:xfrm>
          <a:prstGeom prst="roundRect">
            <a:avLst/>
          </a:prstGeom>
          <a:solidFill>
            <a:srgbClr val="762A8F">
              <a:alpha val="12000"/>
            </a:srgbClr>
          </a:solidFill>
          <a:ln w="12700">
            <a:solidFill>
              <a:srgbClr val="762A8F">
                <a:alpha val="6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1" name="Text 16"/>
          <p:cNvSpPr/>
          <p:nvPr/>
        </p:nvSpPr>
        <p:spPr>
          <a:xfrm>
            <a:off x="873252" y="3731328"/>
            <a:ext cx="54864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62A8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2" name="Shape 17"/>
          <p:cNvSpPr/>
          <p:nvPr/>
        </p:nvSpPr>
        <p:spPr>
          <a:xfrm>
            <a:off x="1632204" y="3594168"/>
            <a:ext cx="0" cy="841248"/>
          </a:xfrm>
          <a:prstGeom prst="line">
            <a:avLst/>
          </a:prstGeom>
          <a:noFill/>
          <a:ln w="12700">
            <a:solidFill>
              <a:srgbClr val="FFFFFF">
                <a:alpha val="2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3" name="Text 18"/>
          <p:cNvSpPr/>
          <p:nvPr/>
        </p:nvSpPr>
        <p:spPr>
          <a:xfrm>
            <a:off x="1879091" y="3678504"/>
            <a:ext cx="6263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30 СУОС по УГС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для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 профессиональных школ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 19"/>
          <p:cNvSpPr/>
          <p:nvPr/>
        </p:nvSpPr>
        <p:spPr>
          <a:xfrm>
            <a:off x="1924812" y="4007934"/>
            <a:ext cx="6263640" cy="42748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дисциплины ядра профшколы и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ядра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УГС</a:t>
            </a:r>
            <a:r>
              <a:rPr lang="ru-RU" sz="1200" dirty="0">
                <a:solidFill>
                  <a:srgbClr val="C9D2FF"/>
                </a:solidFill>
                <a:latin typeface="Aptos" pitchFamily="34" charset="0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требования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к условиям реализации, кадровому составу,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работодателям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и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ФОС</a:t>
            </a:r>
          </a:p>
        </p:txBody>
      </p:sp>
      <p:sp>
        <p:nvSpPr>
          <p:cNvPr id="25" name="Shape 20"/>
          <p:cNvSpPr/>
          <p:nvPr/>
        </p:nvSpPr>
        <p:spPr>
          <a:xfrm>
            <a:off x="662940" y="4928381"/>
            <a:ext cx="7818120" cy="1269794"/>
          </a:xfrm>
          <a:prstGeom prst="roundRect">
            <a:avLst/>
          </a:prstGeom>
          <a:solidFill>
            <a:srgbClr val="58D8FF">
              <a:alpha val="12000"/>
            </a:srgbClr>
          </a:solidFill>
          <a:ln w="12700">
            <a:solidFill>
              <a:srgbClr val="58D8FF">
                <a:alpha val="62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6" name="Text 21"/>
          <p:cNvSpPr/>
          <p:nvPr/>
        </p:nvSpPr>
        <p:spPr>
          <a:xfrm>
            <a:off x="873252" y="5220989"/>
            <a:ext cx="548640" cy="72670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58D8FF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7" name="Shape 22"/>
          <p:cNvSpPr/>
          <p:nvPr/>
        </p:nvSpPr>
        <p:spPr>
          <a:xfrm>
            <a:off x="1632204" y="5092973"/>
            <a:ext cx="0" cy="877824"/>
          </a:xfrm>
          <a:prstGeom prst="line">
            <a:avLst/>
          </a:prstGeom>
          <a:noFill/>
          <a:ln w="12700">
            <a:solidFill>
              <a:srgbClr val="FFFFFF">
                <a:alpha val="2500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8" name="Text 23"/>
          <p:cNvSpPr/>
          <p:nvPr/>
        </p:nvSpPr>
        <p:spPr>
          <a:xfrm>
            <a:off x="1879092" y="5092973"/>
            <a:ext cx="6263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7F7F7"/>
                </a:solidFill>
                <a:effectLst/>
                <a:uLnTx/>
                <a:uFillTx/>
                <a:latin typeface="Aptos" pitchFamily="34" charset="0"/>
                <a:ea typeface="Aptos" pitchFamily="34" charset="-122"/>
                <a:cs typeface="Aptos" pitchFamily="34" charset="-120"/>
              </a:rPr>
              <a:t>Порядок организации образовательной деятельности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1879091" y="5390792"/>
            <a:ext cx="6263640" cy="59347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ИС управления ИОТ «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Модеус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»</a:t>
            </a:r>
            <a:endParaRPr lang="ru-RU" sz="1200" dirty="0">
              <a:solidFill>
                <a:srgbClr val="C9D2FF"/>
              </a:solidFill>
              <a:latin typeface="Aptos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специальные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средства оценивания до 100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баллов</a:t>
            </a:r>
            <a:endParaRPr lang="ru-RU" sz="1200" dirty="0">
              <a:solidFill>
                <a:srgbClr val="C9D2FF"/>
              </a:solidFill>
              <a:latin typeface="Aptos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консультации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для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добора</a:t>
            </a:r>
            <a:r>
              <a:rPr lang="en-US" sz="1200" dirty="0">
                <a:solidFill>
                  <a:srgbClr val="C9D2FF"/>
                </a:solidFill>
                <a:latin typeface="Aptos" pitchFamily="34" charset="0"/>
              </a:rPr>
              <a:t> </a:t>
            </a:r>
            <a:r>
              <a:rPr lang="en-US" sz="1200" dirty="0" err="1">
                <a:solidFill>
                  <a:srgbClr val="C9D2FF"/>
                </a:solidFill>
                <a:latin typeface="Aptos" pitchFamily="34" charset="0"/>
              </a:rPr>
              <a:t>баллов</a:t>
            </a:r>
            <a:endParaRPr lang="en-US" sz="1200" dirty="0">
              <a:solidFill>
                <a:srgbClr val="C9D2FF"/>
              </a:solidFill>
              <a:latin typeface="Aptos" pitchFamily="34" charset="0"/>
            </a:endParaRPr>
          </a:p>
        </p:txBody>
      </p:sp>
      <p:pic>
        <p:nvPicPr>
          <p:cNvPr id="31" name="Объект 17">
            <a:extLst>
              <a:ext uri="{FF2B5EF4-FFF2-40B4-BE49-F238E27FC236}">
                <a16:creationId xmlns:a16="http://schemas.microsoft.com/office/drawing/2014/main" id="{CB0FA862-8E2F-7B28-45AD-47BD20239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77242" y="840135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65D44-D69B-BC49-D371-07E2AA51D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7FF575-6491-12BA-FDDA-0AEC88BC0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C3B7C0F1-E014-1B19-B0D1-BB38CFBC49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5807" y="887960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AFBBCBE-E56B-2708-AEF3-FEC9AFDF6848}"/>
              </a:ext>
            </a:extLst>
          </p:cNvPr>
          <p:cNvSpPr/>
          <p:nvPr/>
        </p:nvSpPr>
        <p:spPr>
          <a:xfrm>
            <a:off x="4944459" y="1021344"/>
            <a:ext cx="3822699" cy="117600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ru-RU" sz="1350" kern="0">
              <a:solidFill>
                <a:prstClr val="white"/>
              </a:solidFill>
              <a:latin typeface="Arial 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BEA0EEEC-EDF6-F2D5-B716-272A462D9AE3}"/>
              </a:ext>
            </a:extLst>
          </p:cNvPr>
          <p:cNvSpPr/>
          <p:nvPr/>
        </p:nvSpPr>
        <p:spPr>
          <a:xfrm>
            <a:off x="2288449" y="1281955"/>
            <a:ext cx="2656010" cy="914314"/>
          </a:xfrm>
          <a:prstGeom prst="rect">
            <a:avLst/>
          </a:prstGeom>
          <a:solidFill>
            <a:srgbClr val="7F7F7F">
              <a:alpha val="89804"/>
            </a:srgb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ru-RU" sz="1350" kern="0" dirty="0">
              <a:solidFill>
                <a:prstClr val="white"/>
              </a:solidFill>
              <a:latin typeface="Arial 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DFCC4B34-B87E-0298-430D-6ECC492E1C2C}"/>
              </a:ext>
            </a:extLst>
          </p:cNvPr>
          <p:cNvSpPr/>
          <p:nvPr/>
        </p:nvSpPr>
        <p:spPr>
          <a:xfrm>
            <a:off x="444529" y="1502630"/>
            <a:ext cx="1843920" cy="689427"/>
          </a:xfrm>
          <a:prstGeom prst="rect">
            <a:avLst/>
          </a:prstGeom>
          <a:solidFill>
            <a:sysClr val="windowText" lastClr="000000">
              <a:lumMod val="65000"/>
              <a:lumOff val="35000"/>
            </a:sysClr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685800">
              <a:defRPr/>
            </a:pPr>
            <a:endParaRPr lang="ru-RU" sz="1350" kern="0">
              <a:solidFill>
                <a:prstClr val="white"/>
              </a:solidFill>
              <a:latin typeface="Arial 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44A460-E181-C3C6-3EDE-056AA1193FAB}"/>
              </a:ext>
            </a:extLst>
          </p:cNvPr>
          <p:cNvSpPr txBox="1"/>
          <p:nvPr/>
        </p:nvSpPr>
        <p:spPr>
          <a:xfrm>
            <a:off x="523202" y="1545096"/>
            <a:ext cx="1675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ru-RU" sz="900" b="1" dirty="0">
                <a:solidFill>
                  <a:prstClr val="white"/>
                </a:solidFill>
                <a:latin typeface="Arial Black"/>
                <a:cs typeface="Arial" panose="020B0604020202020204" pitchFamily="34" charset="0"/>
              </a:rPr>
              <a:t>ЯДРО </a:t>
            </a:r>
          </a:p>
          <a:p>
            <a:pPr defTabSz="685800">
              <a:defRPr/>
            </a:pPr>
            <a:r>
              <a:rPr lang="ru-RU" sz="85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Фундаментальная социально-гуманитарная часть ядра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DE7E595-A76F-8947-8ECB-6A90A6C8EF68}"/>
              </a:ext>
            </a:extLst>
          </p:cNvPr>
          <p:cNvSpPr txBox="1"/>
          <p:nvPr/>
        </p:nvSpPr>
        <p:spPr>
          <a:xfrm>
            <a:off x="2347746" y="1540895"/>
            <a:ext cx="222425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ru-RU" sz="900" b="1" dirty="0">
                <a:solidFill>
                  <a:prstClr val="white"/>
                </a:solidFill>
                <a:latin typeface="Arial Black"/>
                <a:cs typeface="Arial" panose="020B0604020202020204" pitchFamily="34" charset="0"/>
              </a:rPr>
              <a:t>ПРОФЕССИОНАЛЬНОЕ ЯДРО </a:t>
            </a:r>
            <a:r>
              <a:rPr lang="ru-RU" sz="9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Фундаментальная профессиональная часть ядра</a:t>
            </a:r>
            <a:endParaRPr lang="ru-RU" sz="85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2DC43A-3888-4084-C1A3-A80405EA35E6}"/>
              </a:ext>
            </a:extLst>
          </p:cNvPr>
          <p:cNvSpPr txBox="1"/>
          <p:nvPr/>
        </p:nvSpPr>
        <p:spPr>
          <a:xfrm>
            <a:off x="4944459" y="1555810"/>
            <a:ext cx="2614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ru-RU" sz="900" b="1" dirty="0">
                <a:solidFill>
                  <a:srgbClr val="3A3A3A"/>
                </a:solidFill>
                <a:latin typeface="Arial Black"/>
                <a:cs typeface="Arial" panose="020B0604020202020204" pitchFamily="34" charset="0"/>
              </a:rPr>
              <a:t>ПРОФЕССИОНАЛЬНЫЕ ТРАЕКТОРИИ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BD984CA-1718-A74D-409B-50C708A12469}"/>
              </a:ext>
            </a:extLst>
          </p:cNvPr>
          <p:cNvSpPr txBox="1"/>
          <p:nvPr/>
        </p:nvSpPr>
        <p:spPr>
          <a:xfrm>
            <a:off x="4944459" y="1728802"/>
            <a:ext cx="13468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ru-RU" sz="900" b="1" dirty="0">
                <a:solidFill>
                  <a:srgbClr val="3A3A3A"/>
                </a:solidFill>
                <a:latin typeface="Arial Black"/>
                <a:cs typeface="Arial" panose="020B0604020202020204" pitchFamily="34" charset="0"/>
              </a:rPr>
              <a:t>КВАЛИФИКАЦИИ 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6843718C-7C03-B072-39D7-0394C9033900}"/>
              </a:ext>
            </a:extLst>
          </p:cNvPr>
          <p:cNvSpPr/>
          <p:nvPr/>
        </p:nvSpPr>
        <p:spPr>
          <a:xfrm>
            <a:off x="4911467" y="2358441"/>
            <a:ext cx="3899537" cy="457502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defRPr/>
            </a:pPr>
            <a:r>
              <a:rPr lang="ru-RU" sz="1000" b="1" kern="0" dirty="0">
                <a:solidFill>
                  <a:prstClr val="black"/>
                </a:solidFill>
                <a:latin typeface="Arial "/>
              </a:rPr>
              <a:t>Практическое</a:t>
            </a:r>
            <a:r>
              <a:rPr lang="en-US" sz="1000" b="1" kern="0" dirty="0">
                <a:solidFill>
                  <a:prstClr val="black"/>
                </a:solidFill>
                <a:latin typeface="Arial "/>
              </a:rPr>
              <a:t> </a:t>
            </a:r>
            <a:r>
              <a:rPr lang="ru-RU" sz="1000" b="1" kern="0" dirty="0">
                <a:solidFill>
                  <a:prstClr val="black"/>
                </a:solidFill>
                <a:latin typeface="Arial "/>
              </a:rPr>
              <a:t>знание и специализация:</a:t>
            </a:r>
          </a:p>
          <a:p>
            <a:pPr defTabSz="685800">
              <a:defRPr/>
            </a:pPr>
            <a:r>
              <a:rPr lang="ru-RU" sz="900" kern="0" dirty="0">
                <a:solidFill>
                  <a:prstClr val="black"/>
                </a:solidFill>
                <a:latin typeface="Arial "/>
              </a:rPr>
              <a:t>практический опыт </a:t>
            </a:r>
            <a:r>
              <a:rPr lang="en-US" sz="900" kern="0" dirty="0">
                <a:solidFill>
                  <a:prstClr val="black"/>
                </a:solidFill>
                <a:latin typeface="Arial "/>
              </a:rPr>
              <a:t>|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 стандарты и регламенты профессиональной деятельности </a:t>
            </a:r>
            <a:r>
              <a:rPr lang="en-US" sz="900" kern="0" dirty="0">
                <a:solidFill>
                  <a:prstClr val="black"/>
                </a:solidFill>
                <a:latin typeface="Arial "/>
              </a:rPr>
              <a:t>|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 конкретные профессиональные умения и квалификации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B8DAAE23-9640-4FB4-5ED7-AEDDB5405DEF}"/>
              </a:ext>
            </a:extLst>
          </p:cNvPr>
          <p:cNvSpPr/>
          <p:nvPr/>
        </p:nvSpPr>
        <p:spPr>
          <a:xfrm>
            <a:off x="2288449" y="2364943"/>
            <a:ext cx="2554778" cy="470486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defRPr/>
            </a:pPr>
            <a:r>
              <a:rPr lang="ru-RU" sz="1000" b="1" kern="0" dirty="0">
                <a:solidFill>
                  <a:prstClr val="black"/>
                </a:solidFill>
                <a:latin typeface="Arial "/>
              </a:rPr>
              <a:t>Фундаментальное и специальное предметное знание:</a:t>
            </a:r>
            <a:r>
              <a:rPr lang="en-US" sz="1000" b="1" kern="0" dirty="0">
                <a:solidFill>
                  <a:prstClr val="black"/>
                </a:solidFill>
                <a:latin typeface="Arial "/>
              </a:rPr>
              <a:t> 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дисциплинарный подход </a:t>
            </a:r>
            <a:r>
              <a:rPr lang="en-US" sz="900" kern="0" dirty="0">
                <a:solidFill>
                  <a:prstClr val="black"/>
                </a:solidFill>
                <a:latin typeface="Arial "/>
              </a:rPr>
              <a:t>| 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основы профессии </a:t>
            </a:r>
            <a:r>
              <a:rPr lang="en-US" sz="900" kern="0" dirty="0">
                <a:solidFill>
                  <a:prstClr val="black"/>
                </a:solidFill>
                <a:latin typeface="Arial "/>
              </a:rPr>
              <a:t>| 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метод деятельности</a:t>
            </a:r>
            <a:endParaRPr lang="ru-RU" sz="900" b="1" kern="0" dirty="0">
              <a:solidFill>
                <a:srgbClr val="1D4992"/>
              </a:solidFill>
              <a:latin typeface="Arial 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50F1388B-3A9A-461A-612E-CEFAAE5058D7}"/>
              </a:ext>
            </a:extLst>
          </p:cNvPr>
          <p:cNvSpPr/>
          <p:nvPr/>
        </p:nvSpPr>
        <p:spPr>
          <a:xfrm>
            <a:off x="376842" y="2190796"/>
            <a:ext cx="2044639" cy="77666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defTabSz="685800">
              <a:defRPr/>
            </a:pPr>
            <a:r>
              <a:rPr lang="ru-RU" sz="1000" b="1" kern="0" dirty="0">
                <a:solidFill>
                  <a:prstClr val="black"/>
                </a:solidFill>
                <a:latin typeface="Arial "/>
              </a:rPr>
              <a:t>Образованность: 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мышление </a:t>
            </a:r>
            <a:r>
              <a:rPr lang="en-US" sz="900" kern="0" dirty="0">
                <a:solidFill>
                  <a:prstClr val="black"/>
                </a:solidFill>
                <a:latin typeface="Arial "/>
              </a:rPr>
              <a:t>|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 коммуникация </a:t>
            </a:r>
            <a:r>
              <a:rPr lang="en-US" sz="900" kern="0" dirty="0">
                <a:solidFill>
                  <a:prstClr val="black"/>
                </a:solidFill>
                <a:latin typeface="Arial "/>
              </a:rPr>
              <a:t>| 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субъектность </a:t>
            </a:r>
            <a:r>
              <a:rPr lang="en-US" sz="900" kern="0" dirty="0">
                <a:solidFill>
                  <a:prstClr val="black"/>
                </a:solidFill>
                <a:latin typeface="Arial "/>
              </a:rPr>
              <a:t>| </a:t>
            </a:r>
            <a:r>
              <a:rPr lang="ru-RU" sz="900" kern="0" dirty="0">
                <a:solidFill>
                  <a:prstClr val="black"/>
                </a:solidFill>
                <a:latin typeface="Arial "/>
              </a:rPr>
              <a:t> </a:t>
            </a:r>
          </a:p>
          <a:p>
            <a:pPr defTabSz="685800">
              <a:defRPr/>
            </a:pPr>
            <a:r>
              <a:rPr lang="ru-RU" sz="900" kern="0" dirty="0">
                <a:solidFill>
                  <a:prstClr val="black"/>
                </a:solidFill>
                <a:latin typeface="Arial "/>
              </a:rPr>
              <a:t>Картина мира в широком контексте  </a:t>
            </a:r>
          </a:p>
        </p:txBody>
      </p:sp>
      <p:graphicFrame>
        <p:nvGraphicFramePr>
          <p:cNvPr id="37" name="Таблица 36">
            <a:extLst>
              <a:ext uri="{FF2B5EF4-FFF2-40B4-BE49-F238E27FC236}">
                <a16:creationId xmlns:a16="http://schemas.microsoft.com/office/drawing/2014/main" id="{9ED86BF6-708B-3F07-B9E8-54ABF588E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055675"/>
              </p:ext>
            </p:extLst>
          </p:nvPr>
        </p:nvGraphicFramePr>
        <p:xfrm>
          <a:off x="451986" y="3941162"/>
          <a:ext cx="8359018" cy="2575560"/>
        </p:xfrm>
        <a:graphic>
          <a:graphicData uri="http://schemas.openxmlformats.org/drawingml/2006/table">
            <a:tbl>
              <a:tblPr firstRow="1" bandRow="1"/>
              <a:tblGrid>
                <a:gridCol w="2068310">
                  <a:extLst>
                    <a:ext uri="{9D8B030D-6E8A-4147-A177-3AD203B41FA5}">
                      <a16:colId xmlns:a16="http://schemas.microsoft.com/office/drawing/2014/main" val="1509420841"/>
                    </a:ext>
                  </a:extLst>
                </a:gridCol>
                <a:gridCol w="742157">
                  <a:extLst>
                    <a:ext uri="{9D8B030D-6E8A-4147-A177-3AD203B41FA5}">
                      <a16:colId xmlns:a16="http://schemas.microsoft.com/office/drawing/2014/main" val="1689899422"/>
                    </a:ext>
                  </a:extLst>
                </a:gridCol>
                <a:gridCol w="1026266">
                  <a:extLst>
                    <a:ext uri="{9D8B030D-6E8A-4147-A177-3AD203B41FA5}">
                      <a16:colId xmlns:a16="http://schemas.microsoft.com/office/drawing/2014/main" val="3568257927"/>
                    </a:ext>
                  </a:extLst>
                </a:gridCol>
                <a:gridCol w="756170">
                  <a:extLst>
                    <a:ext uri="{9D8B030D-6E8A-4147-A177-3AD203B41FA5}">
                      <a16:colId xmlns:a16="http://schemas.microsoft.com/office/drawing/2014/main" val="1328624136"/>
                    </a:ext>
                  </a:extLst>
                </a:gridCol>
                <a:gridCol w="1000018">
                  <a:extLst>
                    <a:ext uri="{9D8B030D-6E8A-4147-A177-3AD203B41FA5}">
                      <a16:colId xmlns:a16="http://schemas.microsoft.com/office/drawing/2014/main" val="923893648"/>
                    </a:ext>
                  </a:extLst>
                </a:gridCol>
                <a:gridCol w="553219">
                  <a:extLst>
                    <a:ext uri="{9D8B030D-6E8A-4147-A177-3AD203B41FA5}">
                      <a16:colId xmlns:a16="http://schemas.microsoft.com/office/drawing/2014/main" val="2777394184"/>
                    </a:ext>
                  </a:extLst>
                </a:gridCol>
                <a:gridCol w="553219">
                  <a:extLst>
                    <a:ext uri="{9D8B030D-6E8A-4147-A177-3AD203B41FA5}">
                      <a16:colId xmlns:a16="http://schemas.microsoft.com/office/drawing/2014/main" val="1653573274"/>
                    </a:ext>
                  </a:extLst>
                </a:gridCol>
                <a:gridCol w="553220">
                  <a:extLst>
                    <a:ext uri="{9D8B030D-6E8A-4147-A177-3AD203B41FA5}">
                      <a16:colId xmlns:a16="http://schemas.microsoft.com/office/drawing/2014/main" val="2745518539"/>
                    </a:ext>
                  </a:extLst>
                </a:gridCol>
                <a:gridCol w="553220">
                  <a:extLst>
                    <a:ext uri="{9D8B030D-6E8A-4147-A177-3AD203B41FA5}">
                      <a16:colId xmlns:a16="http://schemas.microsoft.com/office/drawing/2014/main" val="632133183"/>
                    </a:ext>
                  </a:extLst>
                </a:gridCol>
                <a:gridCol w="553219">
                  <a:extLst>
                    <a:ext uri="{9D8B030D-6E8A-4147-A177-3AD203B41FA5}">
                      <a16:colId xmlns:a16="http://schemas.microsoft.com/office/drawing/2014/main" val="2293270184"/>
                    </a:ext>
                  </a:extLst>
                </a:gridCol>
              </a:tblGrid>
              <a:tr h="251460">
                <a:tc rowSpan="2" gridSpan="5">
                  <a:txBody>
                    <a:bodyPr/>
                    <a:lstStyle>
                      <a:lvl1pPr marL="0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1200" b="1" dirty="0"/>
                        <a:t>Блоки образовательной программы и содержание образования 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0737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>
                      <a:lvl1pPr marL="0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1200" b="1" dirty="0"/>
                        <a:t>Год обучения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207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2384088"/>
                  </a:ext>
                </a:extLst>
              </a:tr>
              <a:tr h="205740"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90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1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900" b="1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2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900" b="1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3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900" b="1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4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900" b="1" kern="120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5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340108"/>
                  </a:ext>
                </a:extLst>
              </a:tr>
              <a:tr h="478809"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Ядро: (ФСГЧЯ) </a:t>
                      </a:r>
                      <a:r>
                        <a:rPr lang="ru-RU" sz="1000" b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+ вариативная часть (факультативы / </a:t>
                      </a:r>
                      <a:r>
                        <a:rPr lang="ru-RU" sz="1000" b="0" kern="1200" dirty="0" err="1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элективы</a:t>
                      </a:r>
                      <a:r>
                        <a:rPr lang="ru-RU" sz="1000" b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)</a:t>
                      </a:r>
                      <a:endParaRPr lang="ru-RU" sz="1050" b="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Человек и культура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Природа и общество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Язык и искусство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ctr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Факультативы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/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EA72E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554021"/>
                  </a:ext>
                </a:extLst>
              </a:tr>
              <a:tr h="415983"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Проф. ядро (ФПЧЯ) </a:t>
                      </a:r>
                      <a:r>
                        <a:rPr lang="ru-RU" sz="1000" b="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+ вариативная часть (специальные дисциплины)</a:t>
                      </a:r>
                      <a:endParaRPr lang="ru-RU" sz="1050" b="1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Дисциплины и модули ядра ПШ (все УГС ПШ)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/>
                      <a:r>
                        <a:rPr lang="ru-RU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Дисциплины и модули ядра фундаментальной проф. подготовки (УГС) </a:t>
                      </a:r>
                      <a:r>
                        <a:rPr lang="en-US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| </a:t>
                      </a:r>
                      <a:r>
                        <a:rPr lang="ru-RU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Элективные дисциплины     и модули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4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0D6B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0D6B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70D6B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096819"/>
                  </a:ext>
                </a:extLst>
              </a:tr>
              <a:tr h="445770"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r>
                        <a:rPr lang="ru-RU" sz="1050" b="1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Профессиональные траектории и квалификации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/>
                      <a:r>
                        <a:rPr lang="ru-RU" sz="100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Основная квалификация: треки  базовой и опережающей подготовки (ПК) </a:t>
                      </a: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pPr algn="l"/>
                      <a:r>
                        <a:rPr lang="ru-RU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Дополнительная квалификация: </a:t>
                      </a:r>
                    </a:p>
                    <a:p>
                      <a:pPr algn="l"/>
                      <a:r>
                        <a:rPr lang="ru-RU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ВПК-модули </a:t>
                      </a:r>
                      <a:r>
                        <a:rPr lang="en-US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| </a:t>
                      </a:r>
                      <a:r>
                        <a:rPr lang="ru-RU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Цифровая кафедра </a:t>
                      </a:r>
                      <a:r>
                        <a:rPr lang="en-US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| </a:t>
                      </a:r>
                      <a:r>
                        <a:rPr lang="ru-RU" sz="950" kern="1200" dirty="0">
                          <a:solidFill>
                            <a:schemeClr val="dk1"/>
                          </a:solidFill>
                          <a:latin typeface="Arial"/>
                          <a:ea typeface="+mn-ea"/>
                          <a:cs typeface="Arial"/>
                        </a:rPr>
                        <a:t>Пед. квалификация</a:t>
                      </a:r>
                      <a:endParaRPr lang="en-US" sz="950" kern="1200" dirty="0">
                        <a:solidFill>
                          <a:schemeClr val="dk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56082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3855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3855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3855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3855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1pPr>
                      <a:lvl2pPr marL="45711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2pPr>
                      <a:lvl3pPr marL="914227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3pPr>
                      <a:lvl4pPr marL="137134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4pPr>
                      <a:lvl5pPr marL="1828454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5pPr>
                      <a:lvl6pPr marL="228556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6pPr>
                      <a:lvl7pPr marL="2742681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7pPr>
                      <a:lvl8pPr marL="3199795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8pPr>
                      <a:lvl9pPr marL="3656908" algn="l" defTabSz="914227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ptos" panose="02110004020202020204"/>
                        </a:defRPr>
                      </a:lvl9pPr>
                    </a:lstStyle>
                    <a:p>
                      <a:endParaRPr lang="ru-RU" sz="11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13855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857448"/>
                  </a:ext>
                </a:extLst>
              </a:tr>
            </a:tbl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8D599CBC-A996-6029-D935-3AB70FACA67E}"/>
              </a:ext>
            </a:extLst>
          </p:cNvPr>
          <p:cNvSpPr txBox="1"/>
          <p:nvPr/>
        </p:nvSpPr>
        <p:spPr>
          <a:xfrm>
            <a:off x="444529" y="3055915"/>
            <a:ext cx="1754238" cy="484748"/>
          </a:xfrm>
          <a:prstGeom prst="rect">
            <a:avLst/>
          </a:prstGeom>
          <a:solidFill>
            <a:srgbClr val="F7F7F7"/>
          </a:solidFill>
          <a:ln w="19050">
            <a:solidFill>
              <a:srgbClr val="070D6B"/>
            </a:solidFill>
          </a:ln>
        </p:spPr>
        <p:txBody>
          <a:bodyPr vert="horz" wrap="square" lIns="68580" tIns="34290" rIns="68580" bIns="34290" rtlCol="0" anchor="ctr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Творческая, думающая,</a:t>
            </a:r>
          </a:p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патриотически настроенная личность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D75FC5-7030-677E-DE84-DEA4D200EE1A}"/>
              </a:ext>
            </a:extLst>
          </p:cNvPr>
          <p:cNvSpPr txBox="1"/>
          <p:nvPr/>
        </p:nvSpPr>
        <p:spPr>
          <a:xfrm>
            <a:off x="2288449" y="3054729"/>
            <a:ext cx="2656010" cy="623248"/>
          </a:xfrm>
          <a:prstGeom prst="rect">
            <a:avLst/>
          </a:prstGeom>
          <a:solidFill>
            <a:srgbClr val="F7F7F7"/>
          </a:solidFill>
          <a:ln w="19050">
            <a:solidFill>
              <a:srgbClr val="070D6B"/>
            </a:solidFill>
          </a:ln>
        </p:spPr>
        <p:txBody>
          <a:bodyPr vert="horz" wrap="square" lIns="68580" tIns="34290" rIns="68580" bIns="34290" rtlCol="0" anchor="ctr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Понятийный аппарат, критическое мышление, понимание ключевых концепций и </a:t>
            </a:r>
            <a:r>
              <a:rPr kumimoji="0" lang="ru-RU" sz="900" b="1" i="0" u="none" strike="noStrike" kern="0" cap="none" spc="0" normalizeH="0" baseline="0" noProof="0" dirty="0" err="1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теор</a:t>
            </a:r>
            <a:r>
              <a:rPr lang="ru-RU" sz="900" b="1" kern="0" dirty="0" err="1">
                <a:solidFill>
                  <a:srgbClr val="070D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етических</a:t>
            </a: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основ профессиональной деятельности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3B982F-3DED-D3A0-5BAF-A6A84AEF75FF}"/>
              </a:ext>
            </a:extLst>
          </p:cNvPr>
          <p:cNvSpPr txBox="1"/>
          <p:nvPr/>
        </p:nvSpPr>
        <p:spPr>
          <a:xfrm>
            <a:off x="5034141" y="3067572"/>
            <a:ext cx="3733017" cy="207749"/>
          </a:xfrm>
          <a:prstGeom prst="rect">
            <a:avLst/>
          </a:prstGeom>
          <a:solidFill>
            <a:srgbClr val="F7F7F7"/>
          </a:solidFill>
          <a:ln w="19050">
            <a:solidFill>
              <a:srgbClr val="070D6B"/>
            </a:solidFill>
          </a:ln>
        </p:spPr>
        <p:txBody>
          <a:bodyPr vert="horz" wrap="square" lIns="68580" tIns="34290" rIns="68580" bIns="34290" rtlCol="0" anchor="ctr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0" cap="none" spc="0" normalizeH="0" baseline="0" noProof="0" dirty="0">
                <a:ln>
                  <a:noFill/>
                </a:ln>
                <a:solidFill>
                  <a:srgbClr val="070D6B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Квалификация по виду профессиональной деятельности</a:t>
            </a:r>
          </a:p>
        </p:txBody>
      </p:sp>
      <p:sp>
        <p:nvSpPr>
          <p:cNvPr id="41" name="Заголовок 6">
            <a:extLst>
              <a:ext uri="{FF2B5EF4-FFF2-40B4-BE49-F238E27FC236}">
                <a16:creationId xmlns:a16="http://schemas.microsoft.com/office/drawing/2014/main" id="{6375C6B6-27A1-3428-2FB4-BB4BFFE262C2}"/>
              </a:ext>
            </a:extLst>
          </p:cNvPr>
          <p:cNvSpPr txBox="1">
            <a:spLocks/>
          </p:cNvSpPr>
          <p:nvPr/>
        </p:nvSpPr>
        <p:spPr>
          <a:xfrm>
            <a:off x="376842" y="347883"/>
            <a:ext cx="5633519" cy="5682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defRPr/>
            </a:pPr>
            <a:r>
              <a:rPr lang="ru-RU" sz="1600" b="1" dirty="0">
                <a:solidFill>
                  <a:srgbClr val="060D6A"/>
                </a:solidFill>
                <a:latin typeface="Aptos" panose="020B0004020202020204" pitchFamily="34" charset="0"/>
                <a:cs typeface="Arial"/>
              </a:rPr>
              <a:t>Модель реализации пилотного проекта в ЮФУ: </a:t>
            </a:r>
          </a:p>
          <a:p>
            <a:pPr defTabSz="685800">
              <a:defRPr/>
            </a:pPr>
            <a:r>
              <a:rPr lang="ru-RU" sz="1600" b="1" dirty="0">
                <a:solidFill>
                  <a:srgbClr val="060D6A"/>
                </a:solidFill>
                <a:latin typeface="Aptos" panose="020B0004020202020204" pitchFamily="34" charset="0"/>
                <a:cs typeface="Arial"/>
              </a:rPr>
              <a:t>базовое высшее 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1745888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00941-2732-76D8-1229-A29807F3F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Соединительная линия уступом 21">
            <a:extLst>
              <a:ext uri="{FF2B5EF4-FFF2-40B4-BE49-F238E27FC236}">
                <a16:creationId xmlns:a16="http://schemas.microsoft.com/office/drawing/2014/main" id="{D5378B40-D41A-F9F1-DA5C-175348B095DC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1914296" y="3695325"/>
            <a:ext cx="289830" cy="463531"/>
          </a:xfrm>
          <a:prstGeom prst="bentConnector2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>
            <a:extLst>
              <a:ext uri="{FF2B5EF4-FFF2-40B4-BE49-F238E27FC236}">
                <a16:creationId xmlns:a16="http://schemas.microsoft.com/office/drawing/2014/main" id="{F815DC01-B1E3-A8FE-C03D-460562301012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2116597" y="2500564"/>
            <a:ext cx="87529" cy="438333"/>
          </a:xfrm>
          <a:prstGeom prst="bentConnector2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1E539E-B894-1F7D-3601-965F63536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9916" y="504977"/>
            <a:ext cx="947242" cy="305905"/>
          </a:xfrm>
          <a:prstGeom prst="rect">
            <a:avLst/>
          </a:prstGeom>
        </p:spPr>
      </p:pic>
      <p:pic>
        <p:nvPicPr>
          <p:cNvPr id="3" name="Объект 17">
            <a:extLst>
              <a:ext uri="{FF2B5EF4-FFF2-40B4-BE49-F238E27FC236}">
                <a16:creationId xmlns:a16="http://schemas.microsoft.com/office/drawing/2014/main" id="{AEED2E15-188F-0E5F-3953-5E49D1579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85807" y="946954"/>
            <a:ext cx="1054298" cy="46162"/>
          </a:xfrm>
          <a:prstGeom prst="roundRect">
            <a:avLst>
              <a:gd name="adj" fmla="val 2934"/>
            </a:avLst>
          </a:prstGeom>
          <a:solidFill>
            <a:srgbClr val="000000"/>
          </a:solidFill>
        </p:spPr>
      </p:pic>
      <p:sp>
        <p:nvSpPr>
          <p:cNvPr id="41" name="Заголовок 6">
            <a:extLst>
              <a:ext uri="{FF2B5EF4-FFF2-40B4-BE49-F238E27FC236}">
                <a16:creationId xmlns:a16="http://schemas.microsoft.com/office/drawing/2014/main" id="{640FB342-60F5-7FEC-F663-E6E07AAD3904}"/>
              </a:ext>
            </a:extLst>
          </p:cNvPr>
          <p:cNvSpPr txBox="1">
            <a:spLocks/>
          </p:cNvSpPr>
          <p:nvPr/>
        </p:nvSpPr>
        <p:spPr>
          <a:xfrm>
            <a:off x="376842" y="373814"/>
            <a:ext cx="5633519" cy="56823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76" marR="2311" defTabSz="685800">
              <a:lnSpc>
                <a:spcPct val="100899"/>
              </a:lnSpc>
              <a:spcBef>
                <a:spcPts val="44"/>
              </a:spcBef>
              <a:defRPr/>
            </a:pPr>
            <a:r>
              <a:rPr lang="ru-RU" sz="1600" b="1" dirty="0">
                <a:solidFill>
                  <a:srgbClr val="060D6A"/>
                </a:solidFill>
                <a:latin typeface="Aptos" panose="020B0004020202020204" pitchFamily="34" charset="0"/>
                <a:cs typeface="Arial"/>
              </a:rPr>
              <a:t>Эгалитарное и меритократическое образовательное пространство: </a:t>
            </a:r>
            <a:r>
              <a:rPr lang="ru-RU" sz="1400" dirty="0">
                <a:solidFill>
                  <a:srgbClr val="060D6A"/>
                </a:solidFill>
                <a:latin typeface="Aptos" panose="020B0004020202020204" pitchFamily="34" charset="0"/>
                <a:cs typeface="Arial"/>
              </a:rPr>
              <a:t>треки базовой и опережающей подготовки</a:t>
            </a:r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:a16="http://schemas.microsoft.com/office/drawing/2014/main" id="{916A55D2-9C27-53E9-7C5F-0A08F3762E38}"/>
              </a:ext>
            </a:extLst>
          </p:cNvPr>
          <p:cNvSpPr/>
          <p:nvPr/>
        </p:nvSpPr>
        <p:spPr>
          <a:xfrm>
            <a:off x="702540" y="2972248"/>
            <a:ext cx="914739" cy="683699"/>
          </a:xfrm>
          <a:prstGeom prst="roundRect">
            <a:avLst/>
          </a:prstGeom>
          <a:solidFill>
            <a:srgbClr val="E8E8E8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67609BBC-336E-35D7-7E3C-219FA3D6F6FA}"/>
              </a:ext>
            </a:extLst>
          </p:cNvPr>
          <p:cNvSpPr/>
          <p:nvPr/>
        </p:nvSpPr>
        <p:spPr>
          <a:xfrm>
            <a:off x="2195959" y="1373185"/>
            <a:ext cx="5202734" cy="3641615"/>
          </a:xfrm>
          <a:prstGeom prst="roundRect">
            <a:avLst>
              <a:gd name="adj" fmla="val 787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4CB99960-FCE4-8628-6725-217DD78E0719}"/>
              </a:ext>
            </a:extLst>
          </p:cNvPr>
          <p:cNvCxnSpPr>
            <a:cxnSpLocks/>
          </p:cNvCxnSpPr>
          <p:nvPr/>
        </p:nvCxnSpPr>
        <p:spPr>
          <a:xfrm>
            <a:off x="2190549" y="2935811"/>
            <a:ext cx="5451407" cy="0"/>
          </a:xfrm>
          <a:prstGeom prst="straightConnector1">
            <a:avLst/>
          </a:prstGeom>
          <a:ln w="28575">
            <a:solidFill>
              <a:srgbClr val="EE1E57"/>
            </a:solidFill>
            <a:prstDash val="dash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C5AE91E-1F80-CF87-C37A-D389113DFDCE}"/>
              </a:ext>
            </a:extLst>
          </p:cNvPr>
          <p:cNvCxnSpPr>
            <a:cxnSpLocks/>
          </p:cNvCxnSpPr>
          <p:nvPr/>
        </p:nvCxnSpPr>
        <p:spPr>
          <a:xfrm>
            <a:off x="5117570" y="1543205"/>
            <a:ext cx="0" cy="340681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F5864ED-CEF9-7B76-135F-45A9683C0948}"/>
              </a:ext>
            </a:extLst>
          </p:cNvPr>
          <p:cNvSpPr txBox="1"/>
          <p:nvPr/>
        </p:nvSpPr>
        <p:spPr>
          <a:xfrm>
            <a:off x="2385080" y="1527878"/>
            <a:ext cx="24195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ru-RU" sz="1200" b="1" dirty="0">
                <a:solidFill>
                  <a:prstClr val="black"/>
                </a:solidFill>
                <a:latin typeface="Aptos" panose="02110004020202020204"/>
              </a:rPr>
              <a:t>Проф. ядро</a:t>
            </a:r>
          </a:p>
          <a:p>
            <a:pPr defTabSz="685800">
              <a:defRPr/>
            </a:pPr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Фундаментальная проф. часть Ядра</a:t>
            </a:r>
            <a:r>
              <a:rPr lang="en-US" sz="9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lang="ru-RU" sz="900" dirty="0">
              <a:solidFill>
                <a:prstClr val="black"/>
              </a:solidFill>
              <a:latin typeface="Aptos" panose="02110004020202020204"/>
            </a:endParaRPr>
          </a:p>
          <a:p>
            <a:pPr defTabSz="685800">
              <a:defRPr/>
            </a:pPr>
            <a:r>
              <a:rPr lang="en-US" sz="900" dirty="0">
                <a:solidFill>
                  <a:prstClr val="black"/>
                </a:solidFill>
                <a:latin typeface="Aptos" panose="02110004020202020204"/>
              </a:rPr>
              <a:t>+ </a:t>
            </a:r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Спец. Дисциплины / модули </a:t>
            </a:r>
          </a:p>
          <a:p>
            <a:pPr defTabSz="685800">
              <a:defRPr/>
            </a:pPr>
            <a:endParaRPr lang="ru-RU" sz="1200" b="1" dirty="0">
              <a:solidFill>
                <a:prstClr val="black"/>
              </a:solidFill>
              <a:latin typeface="Aptos" panose="02110004020202020204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6DA3EA-C98D-708D-35FB-8DCFABAAF83D}"/>
              </a:ext>
            </a:extLst>
          </p:cNvPr>
          <p:cNvSpPr txBox="1"/>
          <p:nvPr/>
        </p:nvSpPr>
        <p:spPr>
          <a:xfrm>
            <a:off x="5192557" y="1555444"/>
            <a:ext cx="150714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ru-RU" sz="1200" b="1" dirty="0">
                <a:solidFill>
                  <a:prstClr val="black"/>
                </a:solidFill>
                <a:latin typeface="Aptos" panose="02110004020202020204"/>
              </a:rPr>
              <a:t>Проф. траектории</a:t>
            </a:r>
          </a:p>
          <a:p>
            <a:pPr defTabSz="685800">
              <a:defRPr/>
            </a:pPr>
            <a:r>
              <a:rPr lang="ru-RU" sz="900" dirty="0" err="1">
                <a:solidFill>
                  <a:prstClr val="black"/>
                </a:solidFill>
                <a:latin typeface="Aptos" panose="02110004020202020204"/>
              </a:rPr>
              <a:t>Осн</a:t>
            </a:r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. квалификация</a:t>
            </a:r>
            <a:r>
              <a:rPr lang="en-US" sz="900" dirty="0">
                <a:solidFill>
                  <a:prstClr val="black"/>
                </a:solidFill>
                <a:latin typeface="Aptos" panose="02110004020202020204"/>
              </a:rPr>
              <a:t> </a:t>
            </a:r>
            <a:endParaRPr lang="ru-RU" sz="900" dirty="0">
              <a:solidFill>
                <a:prstClr val="black"/>
              </a:solidFill>
              <a:latin typeface="Aptos" panose="02110004020202020204"/>
            </a:endParaRPr>
          </a:p>
          <a:p>
            <a:pPr defTabSz="685800">
              <a:defRPr/>
            </a:pPr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Доп. квалификация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731365-5913-3174-945D-03F80D3CA111}"/>
              </a:ext>
            </a:extLst>
          </p:cNvPr>
          <p:cNvSpPr txBox="1"/>
          <p:nvPr/>
        </p:nvSpPr>
        <p:spPr>
          <a:xfrm>
            <a:off x="2543646" y="4163177"/>
            <a:ext cx="30533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НПР + Профессор / Доцент практики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AB9DA2-9944-659B-3D60-E5F55323ABD3}"/>
              </a:ext>
            </a:extLst>
          </p:cNvPr>
          <p:cNvSpPr txBox="1"/>
          <p:nvPr/>
        </p:nvSpPr>
        <p:spPr>
          <a:xfrm>
            <a:off x="5110384" y="3967151"/>
            <a:ext cx="19716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Профессор / Доцент </a:t>
            </a:r>
          </a:p>
          <a:p>
            <a:pPr algn="ctr"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практики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3972AE-51D4-E52A-FC1A-17F9B8046C37}"/>
              </a:ext>
            </a:extLst>
          </p:cNvPr>
          <p:cNvSpPr txBox="1"/>
          <p:nvPr/>
        </p:nvSpPr>
        <p:spPr>
          <a:xfrm>
            <a:off x="3063515" y="2391917"/>
            <a:ext cx="3770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НС</a:t>
            </a:r>
          </a:p>
        </p:txBody>
      </p:sp>
      <p:pic>
        <p:nvPicPr>
          <p:cNvPr id="13" name="Рисунок 12" descr="Пешком со сплошной заливкой">
            <a:extLst>
              <a:ext uri="{FF2B5EF4-FFF2-40B4-BE49-F238E27FC236}">
                <a16:creationId xmlns:a16="http://schemas.microsoft.com/office/drawing/2014/main" id="{9C3AB0B4-613D-8F53-2657-65B8F75339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566098" y="2786182"/>
            <a:ext cx="466920" cy="466920"/>
          </a:xfrm>
          <a:prstGeom prst="rect">
            <a:avLst/>
          </a:prstGeom>
        </p:spPr>
      </p:pic>
      <p:pic>
        <p:nvPicPr>
          <p:cNvPr id="14" name="Рисунок 13" descr="Обход контента со сплошной заливкой">
            <a:extLst>
              <a:ext uri="{FF2B5EF4-FFF2-40B4-BE49-F238E27FC236}">
                <a16:creationId xmlns:a16="http://schemas.microsoft.com/office/drawing/2014/main" id="{AD662398-9C1B-3115-A9BD-057EC6293E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3691" y="3064471"/>
            <a:ext cx="456104" cy="456104"/>
          </a:xfrm>
          <a:prstGeom prst="rect">
            <a:avLst/>
          </a:prstGeom>
        </p:spPr>
      </p:pic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3538EE7-422C-ABFF-3DBC-2C6D07D8E930}"/>
              </a:ext>
            </a:extLst>
          </p:cNvPr>
          <p:cNvSpPr/>
          <p:nvPr/>
        </p:nvSpPr>
        <p:spPr>
          <a:xfrm>
            <a:off x="5264894" y="2779691"/>
            <a:ext cx="1459772" cy="318407"/>
          </a:xfrm>
          <a:prstGeom prst="roundRect">
            <a:avLst/>
          </a:prstGeom>
          <a:solidFill>
            <a:srgbClr val="EE1E57"/>
          </a:solidFill>
          <a:ln>
            <a:solidFill>
              <a:srgbClr val="EE1E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2FCB8710-FADC-4D9F-B103-D5DD6C0A8D1C}"/>
              </a:ext>
            </a:extLst>
          </p:cNvPr>
          <p:cNvCxnSpPr>
            <a:cxnSpLocks/>
          </p:cNvCxnSpPr>
          <p:nvPr/>
        </p:nvCxnSpPr>
        <p:spPr>
          <a:xfrm>
            <a:off x="2190549" y="3695325"/>
            <a:ext cx="5451407" cy="0"/>
          </a:xfrm>
          <a:prstGeom prst="straightConnector1">
            <a:avLst/>
          </a:prstGeom>
          <a:ln w="28575">
            <a:solidFill>
              <a:srgbClr val="080C6B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B428993-68E5-5C0F-D4F0-D9D082F2A042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1617279" y="3314098"/>
            <a:ext cx="592934" cy="397318"/>
          </a:xfrm>
          <a:prstGeom prst="straightConnector1">
            <a:avLst/>
          </a:prstGeom>
          <a:ln w="28575">
            <a:solidFill>
              <a:srgbClr val="080C6B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D41B07A-C70C-07EB-CEA2-7BB02CDEA2DE}"/>
              </a:ext>
            </a:extLst>
          </p:cNvPr>
          <p:cNvSpPr txBox="1"/>
          <p:nvPr/>
        </p:nvSpPr>
        <p:spPr>
          <a:xfrm>
            <a:off x="965320" y="2246648"/>
            <a:ext cx="1151277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Топ ДС(</a:t>
            </a:r>
            <a:r>
              <a:rPr lang="en-US" sz="900" dirty="0">
                <a:solidFill>
                  <a:prstClr val="black"/>
                </a:solidFill>
                <a:latin typeface="Aptos" panose="02110004020202020204"/>
              </a:rPr>
              <a:t>*</a:t>
            </a:r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): </a:t>
            </a:r>
          </a:p>
          <a:p>
            <a:pPr defTabSz="685800"/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Фундаментальная </a:t>
            </a:r>
          </a:p>
          <a:p>
            <a:pPr defTabSz="685800"/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информатика и ИТ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8145F9-6E97-72A1-4C8B-079BB838FB2F}"/>
              </a:ext>
            </a:extLst>
          </p:cNvPr>
          <p:cNvSpPr txBox="1"/>
          <p:nvPr/>
        </p:nvSpPr>
        <p:spPr>
          <a:xfrm>
            <a:off x="990645" y="3904940"/>
            <a:ext cx="92365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ДС: </a:t>
            </a:r>
          </a:p>
          <a:p>
            <a:pPr defTabSz="685800"/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Программная </a:t>
            </a:r>
          </a:p>
          <a:p>
            <a:pPr defTabSz="685800"/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инженерия</a:t>
            </a:r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1529EE24-3C55-8557-02B0-7ED7DB3FB789}"/>
              </a:ext>
            </a:extLst>
          </p:cNvPr>
          <p:cNvSpPr/>
          <p:nvPr/>
        </p:nvSpPr>
        <p:spPr>
          <a:xfrm>
            <a:off x="2363241" y="3158906"/>
            <a:ext cx="1060863" cy="32544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15D323-ADC5-0029-E7C3-B6BE3BD4FF2E}"/>
              </a:ext>
            </a:extLst>
          </p:cNvPr>
          <p:cNvSpPr txBox="1"/>
          <p:nvPr/>
        </p:nvSpPr>
        <p:spPr>
          <a:xfrm>
            <a:off x="2387327" y="3166082"/>
            <a:ext cx="108555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Фундаментальные </a:t>
            </a:r>
          </a:p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дисциплины</a:t>
            </a: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83855793-C9FA-2FD2-E2BC-416062F76853}"/>
              </a:ext>
            </a:extLst>
          </p:cNvPr>
          <p:cNvSpPr/>
          <p:nvPr/>
        </p:nvSpPr>
        <p:spPr>
          <a:xfrm>
            <a:off x="2651603" y="3542509"/>
            <a:ext cx="762376" cy="318407"/>
          </a:xfrm>
          <a:prstGeom prst="roundRect">
            <a:avLst/>
          </a:prstGeom>
          <a:solidFill>
            <a:srgbClr val="080C6B"/>
          </a:solidFill>
          <a:ln>
            <a:solidFill>
              <a:srgbClr val="080C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19C72AD4-DBFF-D51F-6EE4-451864852F8F}"/>
              </a:ext>
            </a:extLst>
          </p:cNvPr>
          <p:cNvSpPr/>
          <p:nvPr/>
        </p:nvSpPr>
        <p:spPr>
          <a:xfrm>
            <a:off x="2640796" y="2780729"/>
            <a:ext cx="762375" cy="318407"/>
          </a:xfrm>
          <a:prstGeom prst="roundRect">
            <a:avLst/>
          </a:prstGeom>
          <a:solidFill>
            <a:srgbClr val="EE1E57"/>
          </a:solidFill>
          <a:ln>
            <a:solidFill>
              <a:srgbClr val="EE1E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EE6FCCD-1A41-DE80-2871-CD0693A0FCC8}"/>
              </a:ext>
            </a:extLst>
          </p:cNvPr>
          <p:cNvSpPr txBox="1"/>
          <p:nvPr/>
        </p:nvSpPr>
        <p:spPr>
          <a:xfrm>
            <a:off x="2678675" y="3608768"/>
            <a:ext cx="755335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bg1"/>
                </a:solidFill>
                <a:latin typeface="Aptos" panose="02110004020202020204"/>
              </a:rPr>
              <a:t>Мастерская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429C74F-4BF3-4611-1930-B0CC67BA2AEF}"/>
              </a:ext>
            </a:extLst>
          </p:cNvPr>
          <p:cNvSpPr txBox="1"/>
          <p:nvPr/>
        </p:nvSpPr>
        <p:spPr>
          <a:xfrm>
            <a:off x="2631452" y="2840666"/>
            <a:ext cx="803425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bg1"/>
                </a:solidFill>
                <a:latin typeface="Aptos" panose="02110004020202020204"/>
              </a:rPr>
              <a:t>Мастерская</a:t>
            </a:r>
            <a:r>
              <a:rPr lang="en-US" sz="825" dirty="0">
                <a:solidFill>
                  <a:schemeClr val="bg1"/>
                </a:solidFill>
                <a:latin typeface="Aptos" panose="02110004020202020204"/>
              </a:rPr>
              <a:t>*</a:t>
            </a:r>
            <a:endParaRPr lang="ru-RU" sz="825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0E822DA-95FA-6C73-1967-B0F26F3B48D0}"/>
              </a:ext>
            </a:extLst>
          </p:cNvPr>
          <p:cNvSpPr txBox="1"/>
          <p:nvPr/>
        </p:nvSpPr>
        <p:spPr>
          <a:xfrm>
            <a:off x="2835073" y="3932660"/>
            <a:ext cx="4716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ППС</a:t>
            </a:r>
          </a:p>
        </p:txBody>
      </p:sp>
      <p:sp>
        <p:nvSpPr>
          <p:cNvPr id="47" name="Скругленный прямоугольник 46">
            <a:extLst>
              <a:ext uri="{FF2B5EF4-FFF2-40B4-BE49-F238E27FC236}">
                <a16:creationId xmlns:a16="http://schemas.microsoft.com/office/drawing/2014/main" id="{7833A796-D05A-BB66-493F-55A22739EA15}"/>
              </a:ext>
            </a:extLst>
          </p:cNvPr>
          <p:cNvSpPr/>
          <p:nvPr/>
        </p:nvSpPr>
        <p:spPr>
          <a:xfrm>
            <a:off x="3474149" y="3150766"/>
            <a:ext cx="853596" cy="325442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AE48560-9B66-8E0E-D06F-EE51C81FD1E8}"/>
              </a:ext>
            </a:extLst>
          </p:cNvPr>
          <p:cNvSpPr txBox="1"/>
          <p:nvPr/>
        </p:nvSpPr>
        <p:spPr>
          <a:xfrm>
            <a:off x="3477365" y="3197054"/>
            <a:ext cx="832279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Проекты 1 и 2</a:t>
            </a:r>
          </a:p>
        </p:txBody>
      </p:sp>
      <p:sp>
        <p:nvSpPr>
          <p:cNvPr id="49" name="Скругленный прямоугольник 48">
            <a:extLst>
              <a:ext uri="{FF2B5EF4-FFF2-40B4-BE49-F238E27FC236}">
                <a16:creationId xmlns:a16="http://schemas.microsoft.com/office/drawing/2014/main" id="{79EB031A-F919-234A-E6CA-72D6D3E045E7}"/>
              </a:ext>
            </a:extLst>
          </p:cNvPr>
          <p:cNvSpPr/>
          <p:nvPr/>
        </p:nvSpPr>
        <p:spPr>
          <a:xfrm>
            <a:off x="3474088" y="3534719"/>
            <a:ext cx="853596" cy="318407"/>
          </a:xfrm>
          <a:prstGeom prst="roundRect">
            <a:avLst/>
          </a:prstGeom>
          <a:solidFill>
            <a:srgbClr val="080C6B"/>
          </a:solidFill>
          <a:ln>
            <a:solidFill>
              <a:srgbClr val="080C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0ADA586-220A-EEF2-BB69-4B19AEB0E28E}"/>
              </a:ext>
            </a:extLst>
          </p:cNvPr>
          <p:cNvSpPr txBox="1"/>
          <p:nvPr/>
        </p:nvSpPr>
        <p:spPr>
          <a:xfrm>
            <a:off x="3474087" y="3544247"/>
            <a:ext cx="720069" cy="3448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lnSpc>
                <a:spcPct val="80000"/>
              </a:lnSpc>
            </a:pPr>
            <a:r>
              <a:rPr lang="ru-RU" sz="675" dirty="0">
                <a:solidFill>
                  <a:schemeClr val="bg1"/>
                </a:solidFill>
                <a:latin typeface="Aptos" panose="02110004020202020204"/>
              </a:rPr>
              <a:t>Модуль </a:t>
            </a:r>
          </a:p>
          <a:p>
            <a:pPr defTabSz="685800">
              <a:lnSpc>
                <a:spcPct val="80000"/>
              </a:lnSpc>
            </a:pPr>
            <a:r>
              <a:rPr lang="ru-RU" sz="675" dirty="0">
                <a:solidFill>
                  <a:schemeClr val="bg1"/>
                </a:solidFill>
                <a:latin typeface="Aptos" panose="02110004020202020204"/>
              </a:rPr>
              <a:t>проектной </a:t>
            </a:r>
          </a:p>
          <a:p>
            <a:pPr defTabSz="685800">
              <a:lnSpc>
                <a:spcPct val="80000"/>
              </a:lnSpc>
            </a:pPr>
            <a:r>
              <a:rPr lang="ru-RU" sz="675" dirty="0">
                <a:solidFill>
                  <a:schemeClr val="bg1"/>
                </a:solidFill>
                <a:latin typeface="Aptos" panose="02110004020202020204"/>
              </a:rPr>
              <a:t>деятельности</a:t>
            </a:r>
            <a:endParaRPr lang="ru-RU" sz="750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51" name="Скругленный прямоугольник 50">
            <a:extLst>
              <a:ext uri="{FF2B5EF4-FFF2-40B4-BE49-F238E27FC236}">
                <a16:creationId xmlns:a16="http://schemas.microsoft.com/office/drawing/2014/main" id="{B5C76978-F063-520E-6508-31A4F5EAD036}"/>
              </a:ext>
            </a:extLst>
          </p:cNvPr>
          <p:cNvSpPr/>
          <p:nvPr/>
        </p:nvSpPr>
        <p:spPr>
          <a:xfrm>
            <a:off x="3474088" y="2774824"/>
            <a:ext cx="853596" cy="318407"/>
          </a:xfrm>
          <a:prstGeom prst="roundRect">
            <a:avLst/>
          </a:prstGeom>
          <a:solidFill>
            <a:srgbClr val="EE1E57"/>
          </a:solidFill>
          <a:ln>
            <a:solidFill>
              <a:srgbClr val="EE1E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15A5736-97C5-C143-1DFF-50CDDE5D1211}"/>
              </a:ext>
            </a:extLst>
          </p:cNvPr>
          <p:cNvSpPr txBox="1"/>
          <p:nvPr/>
        </p:nvSpPr>
        <p:spPr>
          <a:xfrm>
            <a:off x="3491244" y="2814385"/>
            <a:ext cx="831905" cy="293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80000"/>
              </a:lnSpc>
            </a:pPr>
            <a:r>
              <a:rPr lang="ru-RU" sz="800" dirty="0">
                <a:solidFill>
                  <a:schemeClr val="bg1"/>
                </a:solidFill>
                <a:latin typeface="Aptos" panose="02110004020202020204"/>
              </a:rPr>
              <a:t>Интенсив</a:t>
            </a:r>
          </a:p>
          <a:p>
            <a:pPr defTabSz="685800">
              <a:lnSpc>
                <a:spcPct val="80000"/>
              </a:lnSpc>
            </a:pPr>
            <a:r>
              <a:rPr lang="ru-RU" sz="800" dirty="0">
                <a:solidFill>
                  <a:schemeClr val="bg1"/>
                </a:solidFill>
                <a:latin typeface="Aptos" panose="02110004020202020204"/>
              </a:rPr>
              <a:t>ЮФУ.П</a:t>
            </a:r>
            <a:r>
              <a:rPr lang="ru-RU" sz="675" dirty="0">
                <a:solidFill>
                  <a:schemeClr val="bg1"/>
                </a:solidFill>
                <a:latin typeface="Aptos" panose="02110004020202020204"/>
              </a:rPr>
              <a:t>РО</a:t>
            </a:r>
            <a:endParaRPr lang="ru-RU" sz="750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A47CAA3-5C9F-F0F9-F450-95740299805D}"/>
              </a:ext>
            </a:extLst>
          </p:cNvPr>
          <p:cNvSpPr txBox="1"/>
          <p:nvPr/>
        </p:nvSpPr>
        <p:spPr>
          <a:xfrm>
            <a:off x="3451063" y="2392324"/>
            <a:ext cx="76495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Менторы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AF1FAE1-2D9B-BF74-33DD-143ADE90F81A}"/>
              </a:ext>
            </a:extLst>
          </p:cNvPr>
          <p:cNvSpPr txBox="1"/>
          <p:nvPr/>
        </p:nvSpPr>
        <p:spPr>
          <a:xfrm>
            <a:off x="3447516" y="3924146"/>
            <a:ext cx="95250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Наставники</a:t>
            </a:r>
          </a:p>
        </p:txBody>
      </p:sp>
      <p:sp>
        <p:nvSpPr>
          <p:cNvPr id="57" name="Скругленный прямоугольник 56">
            <a:extLst>
              <a:ext uri="{FF2B5EF4-FFF2-40B4-BE49-F238E27FC236}">
                <a16:creationId xmlns:a16="http://schemas.microsoft.com/office/drawing/2014/main" id="{994470C8-8639-81A7-DA7E-DE165B8C7CD1}"/>
              </a:ext>
            </a:extLst>
          </p:cNvPr>
          <p:cNvSpPr/>
          <p:nvPr/>
        </p:nvSpPr>
        <p:spPr>
          <a:xfrm>
            <a:off x="4379628" y="3152667"/>
            <a:ext cx="617204" cy="318407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260824B-0A49-FBE3-2F4C-3A403A3DBB99}"/>
              </a:ext>
            </a:extLst>
          </p:cNvPr>
          <p:cNvSpPr txBox="1"/>
          <p:nvPr/>
        </p:nvSpPr>
        <p:spPr>
          <a:xfrm>
            <a:off x="4383732" y="3201973"/>
            <a:ext cx="649537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Элективы</a:t>
            </a:r>
          </a:p>
        </p:txBody>
      </p:sp>
      <p:sp>
        <p:nvSpPr>
          <p:cNvPr id="59" name="Скругленный прямоугольник 58">
            <a:extLst>
              <a:ext uri="{FF2B5EF4-FFF2-40B4-BE49-F238E27FC236}">
                <a16:creationId xmlns:a16="http://schemas.microsoft.com/office/drawing/2014/main" id="{6DDBD785-74A4-EECD-A65A-3ED8AC047C8E}"/>
              </a:ext>
            </a:extLst>
          </p:cNvPr>
          <p:cNvSpPr/>
          <p:nvPr/>
        </p:nvSpPr>
        <p:spPr>
          <a:xfrm>
            <a:off x="4526823" y="2774824"/>
            <a:ext cx="335474" cy="318407"/>
          </a:xfrm>
          <a:prstGeom prst="roundRect">
            <a:avLst/>
          </a:prstGeom>
          <a:solidFill>
            <a:srgbClr val="EE1E57"/>
          </a:solidFill>
          <a:ln>
            <a:solidFill>
              <a:srgbClr val="EE1E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825" dirty="0">
                <a:solidFill>
                  <a:schemeClr val="bg1"/>
                </a:solidFill>
                <a:latin typeface="Aptos" panose="02110004020202020204"/>
              </a:rPr>
              <a:t>Э</a:t>
            </a:r>
            <a:r>
              <a:rPr lang="en-US" sz="825" dirty="0">
                <a:solidFill>
                  <a:schemeClr val="bg1"/>
                </a:solidFill>
                <a:latin typeface="Aptos" panose="02110004020202020204"/>
              </a:rPr>
              <a:t>*</a:t>
            </a:r>
            <a:endParaRPr lang="ru-RU" sz="825" dirty="0">
              <a:solidFill>
                <a:schemeClr val="bg1"/>
              </a:solidFill>
              <a:latin typeface="Aptos" panose="02110004020202020204"/>
            </a:endParaRPr>
          </a:p>
        </p:txBody>
      </p:sp>
      <p:sp>
        <p:nvSpPr>
          <p:cNvPr id="60" name="Скругленный прямоугольник 59">
            <a:extLst>
              <a:ext uri="{FF2B5EF4-FFF2-40B4-BE49-F238E27FC236}">
                <a16:creationId xmlns:a16="http://schemas.microsoft.com/office/drawing/2014/main" id="{AC1CC176-4A4C-105A-BDA1-7855F14221ED}"/>
              </a:ext>
            </a:extLst>
          </p:cNvPr>
          <p:cNvSpPr/>
          <p:nvPr/>
        </p:nvSpPr>
        <p:spPr>
          <a:xfrm>
            <a:off x="4526122" y="3540587"/>
            <a:ext cx="348108" cy="318407"/>
          </a:xfrm>
          <a:prstGeom prst="roundRect">
            <a:avLst/>
          </a:prstGeom>
          <a:solidFill>
            <a:srgbClr val="080C6B"/>
          </a:solidFill>
          <a:ln>
            <a:solidFill>
              <a:srgbClr val="080C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ru-RU" sz="825" dirty="0">
                <a:solidFill>
                  <a:schemeClr val="bg1"/>
                </a:solidFill>
                <a:latin typeface="Aptos" panose="02110004020202020204"/>
              </a:rPr>
              <a:t>Э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07991F6-CDAE-4482-EF0F-4725CBE91CD5}"/>
              </a:ext>
            </a:extLst>
          </p:cNvPr>
          <p:cNvSpPr txBox="1"/>
          <p:nvPr/>
        </p:nvSpPr>
        <p:spPr>
          <a:xfrm>
            <a:off x="5202039" y="3172273"/>
            <a:ext cx="97917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Проф. треки </a:t>
            </a:r>
            <a:r>
              <a:rPr lang="en-US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|</a:t>
            </a:r>
            <a:endParaRPr lang="ru-RU" sz="825" dirty="0">
              <a:solidFill>
                <a:schemeClr val="tx1">
                  <a:lumMod val="75000"/>
                  <a:lumOff val="25000"/>
                </a:schemeClr>
              </a:solidFill>
              <a:latin typeface="Aptos" panose="02110004020202020204"/>
            </a:endParaRPr>
          </a:p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квалификация</a:t>
            </a:r>
          </a:p>
        </p:txBody>
      </p:sp>
      <p:sp>
        <p:nvSpPr>
          <p:cNvPr id="64" name="Скругленный прямоугольник 63">
            <a:extLst>
              <a:ext uri="{FF2B5EF4-FFF2-40B4-BE49-F238E27FC236}">
                <a16:creationId xmlns:a16="http://schemas.microsoft.com/office/drawing/2014/main" id="{953D2EDC-30DF-5C02-A87D-9C534A14D991}"/>
              </a:ext>
            </a:extLst>
          </p:cNvPr>
          <p:cNvSpPr/>
          <p:nvPr/>
        </p:nvSpPr>
        <p:spPr>
          <a:xfrm>
            <a:off x="5264893" y="3546528"/>
            <a:ext cx="1459769" cy="318407"/>
          </a:xfrm>
          <a:prstGeom prst="roundRect">
            <a:avLst/>
          </a:prstGeom>
          <a:solidFill>
            <a:srgbClr val="080C6B"/>
          </a:solidFill>
          <a:ln>
            <a:solidFill>
              <a:srgbClr val="080C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33E5EEC0-9FE5-455C-CFFD-BBC37EE3719E}"/>
              </a:ext>
            </a:extLst>
          </p:cNvPr>
          <p:cNvCxnSpPr>
            <a:cxnSpLocks/>
          </p:cNvCxnSpPr>
          <p:nvPr/>
        </p:nvCxnSpPr>
        <p:spPr>
          <a:xfrm flipH="1" flipV="1">
            <a:off x="6071077" y="3150766"/>
            <a:ext cx="569" cy="343651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B26AC650-A626-0EB8-185C-8FAB9D581AD2}"/>
              </a:ext>
            </a:extLst>
          </p:cNvPr>
          <p:cNvSpPr txBox="1"/>
          <p:nvPr/>
        </p:nvSpPr>
        <p:spPr>
          <a:xfrm>
            <a:off x="5264074" y="3541823"/>
            <a:ext cx="713779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788" dirty="0">
                <a:solidFill>
                  <a:schemeClr val="bg1"/>
                </a:solidFill>
                <a:latin typeface="Aptos" panose="02110004020202020204"/>
              </a:rPr>
              <a:t>Базовая </a:t>
            </a:r>
          </a:p>
          <a:p>
            <a:pPr defTabSz="685800"/>
            <a:r>
              <a:rPr lang="ru-RU" sz="788" dirty="0">
                <a:solidFill>
                  <a:schemeClr val="bg1"/>
                </a:solidFill>
                <a:latin typeface="Aptos" panose="02110004020202020204"/>
              </a:rPr>
              <a:t>подготовка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B67F730-A9FE-2F53-2C30-9D2325662051}"/>
              </a:ext>
            </a:extLst>
          </p:cNvPr>
          <p:cNvSpPr txBox="1"/>
          <p:nvPr/>
        </p:nvSpPr>
        <p:spPr>
          <a:xfrm>
            <a:off x="5234104" y="2789285"/>
            <a:ext cx="872355" cy="3348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788" dirty="0">
                <a:solidFill>
                  <a:schemeClr val="bg1"/>
                </a:solidFill>
                <a:latin typeface="Aptos" panose="02110004020202020204"/>
              </a:rPr>
              <a:t>Опережающая</a:t>
            </a:r>
          </a:p>
          <a:p>
            <a:pPr defTabSz="685800"/>
            <a:r>
              <a:rPr lang="ru-RU" sz="788" dirty="0">
                <a:solidFill>
                  <a:schemeClr val="bg1"/>
                </a:solidFill>
                <a:latin typeface="Aptos" panose="02110004020202020204"/>
              </a:rPr>
              <a:t> подготовка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BC633BC-E655-9943-2A10-2EDF5BB57239}"/>
              </a:ext>
            </a:extLst>
          </p:cNvPr>
          <p:cNvSpPr txBox="1"/>
          <p:nvPr/>
        </p:nvSpPr>
        <p:spPr>
          <a:xfrm>
            <a:off x="6046806" y="3175956"/>
            <a:ext cx="883714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Доп. </a:t>
            </a:r>
          </a:p>
          <a:p>
            <a:pPr algn="r"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квалификация</a:t>
            </a:r>
          </a:p>
        </p:txBody>
      </p:sp>
      <p:sp>
        <p:nvSpPr>
          <p:cNvPr id="75" name="Скругленный прямоугольник 74">
            <a:extLst>
              <a:ext uri="{FF2B5EF4-FFF2-40B4-BE49-F238E27FC236}">
                <a16:creationId xmlns:a16="http://schemas.microsoft.com/office/drawing/2014/main" id="{0BE7E257-7A74-1D19-57A5-9F4F680D2E21}"/>
              </a:ext>
            </a:extLst>
          </p:cNvPr>
          <p:cNvSpPr/>
          <p:nvPr/>
        </p:nvSpPr>
        <p:spPr>
          <a:xfrm>
            <a:off x="6048198" y="3590243"/>
            <a:ext cx="627266" cy="238178"/>
          </a:xfrm>
          <a:prstGeom prst="roundRect">
            <a:avLst/>
          </a:prstGeom>
          <a:solidFill>
            <a:schemeClr val="bg1"/>
          </a:solidFill>
          <a:ln>
            <a:solidFill>
              <a:srgbClr val="0100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438CC79-D02A-1FFD-2393-3B0AB7E79928}"/>
              </a:ext>
            </a:extLst>
          </p:cNvPr>
          <p:cNvSpPr txBox="1"/>
          <p:nvPr/>
        </p:nvSpPr>
        <p:spPr>
          <a:xfrm>
            <a:off x="6054877" y="3607127"/>
            <a:ext cx="603050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825" dirty="0">
                <a:solidFill>
                  <a:srgbClr val="01003C"/>
                </a:solidFill>
                <a:latin typeface="Aptos" panose="02110004020202020204"/>
              </a:rPr>
              <a:t>Проект 3</a:t>
            </a:r>
          </a:p>
        </p:txBody>
      </p:sp>
      <p:sp>
        <p:nvSpPr>
          <p:cNvPr id="77" name="Скругленный прямоугольник 76">
            <a:extLst>
              <a:ext uri="{FF2B5EF4-FFF2-40B4-BE49-F238E27FC236}">
                <a16:creationId xmlns:a16="http://schemas.microsoft.com/office/drawing/2014/main" id="{54C0A1BD-2160-4853-13A7-9DA6A6855F91}"/>
              </a:ext>
            </a:extLst>
          </p:cNvPr>
          <p:cNvSpPr/>
          <p:nvPr/>
        </p:nvSpPr>
        <p:spPr>
          <a:xfrm>
            <a:off x="6048370" y="2822113"/>
            <a:ext cx="627266" cy="238178"/>
          </a:xfrm>
          <a:prstGeom prst="roundRect">
            <a:avLst/>
          </a:prstGeom>
          <a:solidFill>
            <a:schemeClr val="bg1"/>
          </a:solidFill>
          <a:ln>
            <a:solidFill>
              <a:srgbClr val="EE1E5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3E2C749-99B9-8005-687E-868DED02E054}"/>
              </a:ext>
            </a:extLst>
          </p:cNvPr>
          <p:cNvSpPr txBox="1"/>
          <p:nvPr/>
        </p:nvSpPr>
        <p:spPr>
          <a:xfrm>
            <a:off x="6032867" y="2842493"/>
            <a:ext cx="651140" cy="21929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defTabSz="685800"/>
            <a:r>
              <a:rPr lang="ru-RU" sz="825" dirty="0">
                <a:solidFill>
                  <a:srgbClr val="EE1E57"/>
                </a:solidFill>
                <a:latin typeface="Aptos" panose="02110004020202020204"/>
              </a:rPr>
              <a:t>Проект 3</a:t>
            </a:r>
            <a:r>
              <a:rPr lang="en-US" sz="825" dirty="0">
                <a:solidFill>
                  <a:srgbClr val="EE1E57"/>
                </a:solidFill>
                <a:latin typeface="Aptos" panose="02110004020202020204"/>
              </a:rPr>
              <a:t>*</a:t>
            </a:r>
            <a:endParaRPr lang="ru-RU" sz="825" dirty="0">
              <a:solidFill>
                <a:srgbClr val="EE1E57"/>
              </a:solidFill>
              <a:latin typeface="Aptos" panose="02110004020202020204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9E5132A-E981-C735-1830-6D78124A5BE7}"/>
              </a:ext>
            </a:extLst>
          </p:cNvPr>
          <p:cNvSpPr txBox="1"/>
          <p:nvPr/>
        </p:nvSpPr>
        <p:spPr>
          <a:xfrm>
            <a:off x="5408465" y="2406237"/>
            <a:ext cx="3770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НС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A8ABBCD-4108-EFC5-FA27-D108D2462163}"/>
              </a:ext>
            </a:extLst>
          </p:cNvPr>
          <p:cNvSpPr txBox="1"/>
          <p:nvPr/>
        </p:nvSpPr>
        <p:spPr>
          <a:xfrm>
            <a:off x="5670282" y="2267658"/>
            <a:ext cx="197167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Профессор / </a:t>
            </a:r>
          </a:p>
          <a:p>
            <a:pPr algn="ctr" defTabSz="685800">
              <a:defRPr/>
            </a:pPr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Доцент практики</a:t>
            </a:r>
          </a:p>
        </p:txBody>
      </p:sp>
      <p:pic>
        <p:nvPicPr>
          <p:cNvPr id="81" name="Рисунок 80" descr="Пешком со сплошной заливкой">
            <a:extLst>
              <a:ext uri="{FF2B5EF4-FFF2-40B4-BE49-F238E27FC236}">
                <a16:creationId xmlns:a16="http://schemas.microsoft.com/office/drawing/2014/main" id="{D83EB3BF-14A0-6F2D-E257-D2FBB6EC24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60688" y="3477580"/>
            <a:ext cx="463319" cy="463319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D8FDCFC2-AEB9-A9EE-563B-D7F368E42719}"/>
              </a:ext>
            </a:extLst>
          </p:cNvPr>
          <p:cNvSpPr txBox="1"/>
          <p:nvPr/>
        </p:nvSpPr>
        <p:spPr>
          <a:xfrm>
            <a:off x="1187996" y="2959073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050" b="1" dirty="0">
                <a:solidFill>
                  <a:schemeClr val="bg1">
                    <a:lumMod val="50000"/>
                  </a:schemeClr>
                </a:solidFill>
                <a:latin typeface="Aptos" panose="02110004020202020204"/>
              </a:rPr>
              <a:t>1.0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AA4626C-AF21-10D1-BAF2-5620F2D600CF}"/>
              </a:ext>
            </a:extLst>
          </p:cNvPr>
          <p:cNvSpPr txBox="1"/>
          <p:nvPr/>
        </p:nvSpPr>
        <p:spPr>
          <a:xfrm>
            <a:off x="7851371" y="3369276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050" b="1" dirty="0">
                <a:solidFill>
                  <a:srgbClr val="01003C"/>
                </a:solidFill>
                <a:latin typeface="Aptos" panose="02110004020202020204"/>
              </a:rPr>
              <a:t>2.0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540A787-4FFF-F3BC-B36B-F08CA1060495}"/>
              </a:ext>
            </a:extLst>
          </p:cNvPr>
          <p:cNvSpPr txBox="1"/>
          <p:nvPr/>
        </p:nvSpPr>
        <p:spPr>
          <a:xfrm>
            <a:off x="7845217" y="2664478"/>
            <a:ext cx="36901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1050" b="1" dirty="0">
                <a:solidFill>
                  <a:srgbClr val="EE1E57"/>
                </a:solidFill>
                <a:latin typeface="Aptos" panose="02110004020202020204"/>
              </a:rPr>
              <a:t>3.0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3FE0A10-9E86-5B9B-D8D6-47458F59AB72}"/>
              </a:ext>
            </a:extLst>
          </p:cNvPr>
          <p:cNvSpPr txBox="1"/>
          <p:nvPr/>
        </p:nvSpPr>
        <p:spPr>
          <a:xfrm>
            <a:off x="4076493" y="2214926"/>
            <a:ext cx="923414" cy="23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900" dirty="0">
                <a:solidFill>
                  <a:prstClr val="black"/>
                </a:solidFill>
                <a:latin typeface="Aptos" panose="02110004020202020204"/>
              </a:rPr>
              <a:t>«Код Ростеха»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3707925-4816-9794-90D4-002BB72831C3}"/>
              </a:ext>
            </a:extLst>
          </p:cNvPr>
          <p:cNvSpPr txBox="1"/>
          <p:nvPr/>
        </p:nvSpPr>
        <p:spPr>
          <a:xfrm>
            <a:off x="7574679" y="4003794"/>
            <a:ext cx="904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900" b="1" dirty="0">
                <a:solidFill>
                  <a:srgbClr val="01003C"/>
                </a:solidFill>
                <a:latin typeface="Aptos" panose="02110004020202020204"/>
              </a:rPr>
              <a:t>Работа </a:t>
            </a:r>
          </a:p>
          <a:p>
            <a:pPr defTabSz="685800"/>
            <a:r>
              <a:rPr lang="ru-RU" sz="900" b="1" dirty="0">
                <a:solidFill>
                  <a:srgbClr val="01003C"/>
                </a:solidFill>
                <a:latin typeface="Aptos" panose="02110004020202020204"/>
              </a:rPr>
              <a:t>с настоящим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C9C28FA-DD53-7AF3-9808-C894108A67F7}"/>
              </a:ext>
            </a:extLst>
          </p:cNvPr>
          <p:cNvSpPr txBox="1"/>
          <p:nvPr/>
        </p:nvSpPr>
        <p:spPr>
          <a:xfrm>
            <a:off x="7560688" y="2315897"/>
            <a:ext cx="782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900" b="1" dirty="0">
                <a:solidFill>
                  <a:srgbClr val="EE1E57"/>
                </a:solidFill>
                <a:latin typeface="Aptos" panose="02110004020202020204"/>
              </a:rPr>
              <a:t>Работа </a:t>
            </a:r>
          </a:p>
          <a:p>
            <a:pPr defTabSz="685800"/>
            <a:r>
              <a:rPr lang="ru-RU" sz="900" b="1" dirty="0">
                <a:solidFill>
                  <a:srgbClr val="EE1E57"/>
                </a:solidFill>
                <a:latin typeface="Aptos" panose="02110004020202020204"/>
              </a:rPr>
              <a:t>с будущим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A3AC0BE-F374-56A1-01DD-EBCF6A42E89F}"/>
              </a:ext>
            </a:extLst>
          </p:cNvPr>
          <p:cNvSpPr txBox="1"/>
          <p:nvPr/>
        </p:nvSpPr>
        <p:spPr>
          <a:xfrm>
            <a:off x="761098" y="3460457"/>
            <a:ext cx="715260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ru-RU" sz="750" b="1" dirty="0">
                <a:solidFill>
                  <a:prstClr val="black"/>
                </a:solidFill>
                <a:latin typeface="Aptos" panose="02110004020202020204"/>
              </a:rPr>
              <a:t>«БАССЕЙН»</a:t>
            </a:r>
          </a:p>
        </p:txBody>
      </p:sp>
      <p:sp>
        <p:nvSpPr>
          <p:cNvPr id="90" name="Стрелка вправо 89">
            <a:extLst>
              <a:ext uri="{FF2B5EF4-FFF2-40B4-BE49-F238E27FC236}">
                <a16:creationId xmlns:a16="http://schemas.microsoft.com/office/drawing/2014/main" id="{38FFA7B6-93EE-302E-15D5-9EFF2CB96951}"/>
              </a:ext>
            </a:extLst>
          </p:cNvPr>
          <p:cNvSpPr/>
          <p:nvPr/>
        </p:nvSpPr>
        <p:spPr>
          <a:xfrm>
            <a:off x="3472880" y="4427679"/>
            <a:ext cx="3793651" cy="44864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35AFFEA-597D-7679-7240-D1BD746BA742}"/>
              </a:ext>
            </a:extLst>
          </p:cNvPr>
          <p:cNvSpPr txBox="1"/>
          <p:nvPr/>
        </p:nvSpPr>
        <p:spPr>
          <a:xfrm>
            <a:off x="3459749" y="4553002"/>
            <a:ext cx="32634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>
                <a:solidFill>
                  <a:schemeClr val="bg1"/>
                </a:solidFill>
              </a:rPr>
              <a:t>ПОДГОТОВКА НА ПЛОЩАДКАХ ПАРТНЕРА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18C2DE1F-25A8-C085-06EE-FD4CBB64904D}"/>
              </a:ext>
            </a:extLst>
          </p:cNvPr>
          <p:cNvSpPr/>
          <p:nvPr/>
        </p:nvSpPr>
        <p:spPr>
          <a:xfrm>
            <a:off x="2201159" y="5237168"/>
            <a:ext cx="5197527" cy="817223"/>
          </a:xfrm>
          <a:prstGeom prst="rect">
            <a:avLst/>
          </a:prstGeom>
          <a:solidFill>
            <a:srgbClr val="EE1E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Прямоугольный треугольник 92">
            <a:extLst>
              <a:ext uri="{FF2B5EF4-FFF2-40B4-BE49-F238E27FC236}">
                <a16:creationId xmlns:a16="http://schemas.microsoft.com/office/drawing/2014/main" id="{7ABFC3F7-7AD4-4615-D426-04FD20E06732}"/>
              </a:ext>
            </a:extLst>
          </p:cNvPr>
          <p:cNvSpPr/>
          <p:nvPr/>
        </p:nvSpPr>
        <p:spPr>
          <a:xfrm flipH="1">
            <a:off x="2204124" y="5250535"/>
            <a:ext cx="5194563" cy="803856"/>
          </a:xfrm>
          <a:prstGeom prst="rtTriangle">
            <a:avLst/>
          </a:prstGeom>
          <a:solidFill>
            <a:srgbClr val="080C6B"/>
          </a:solidFill>
          <a:ln>
            <a:solidFill>
              <a:srgbClr val="080C6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:a16="http://schemas.microsoft.com/office/drawing/2014/main" id="{EBBE4376-FC62-2128-5E36-F2857639D627}"/>
              </a:ext>
            </a:extLst>
          </p:cNvPr>
          <p:cNvCxnSpPr>
            <a:cxnSpLocks/>
          </p:cNvCxnSpPr>
          <p:nvPr/>
        </p:nvCxnSpPr>
        <p:spPr>
          <a:xfrm>
            <a:off x="3252028" y="5122654"/>
            <a:ext cx="0" cy="1200162"/>
          </a:xfrm>
          <a:prstGeom prst="line">
            <a:avLst/>
          </a:prstGeom>
          <a:ln w="19050">
            <a:solidFill>
              <a:srgbClr val="58D8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>
            <a:extLst>
              <a:ext uri="{FF2B5EF4-FFF2-40B4-BE49-F238E27FC236}">
                <a16:creationId xmlns:a16="http://schemas.microsoft.com/office/drawing/2014/main" id="{5B5D8F58-5360-8019-18A1-E97C62FC702A}"/>
              </a:ext>
            </a:extLst>
          </p:cNvPr>
          <p:cNvCxnSpPr>
            <a:cxnSpLocks/>
          </p:cNvCxnSpPr>
          <p:nvPr/>
        </p:nvCxnSpPr>
        <p:spPr>
          <a:xfrm>
            <a:off x="4244818" y="5122654"/>
            <a:ext cx="0" cy="1200162"/>
          </a:xfrm>
          <a:prstGeom prst="line">
            <a:avLst/>
          </a:prstGeom>
          <a:ln w="19050">
            <a:solidFill>
              <a:srgbClr val="58D8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id="{C141FE38-C575-C6E0-0C5F-59B9B9BADD92}"/>
              </a:ext>
            </a:extLst>
          </p:cNvPr>
          <p:cNvCxnSpPr>
            <a:cxnSpLocks/>
          </p:cNvCxnSpPr>
          <p:nvPr/>
        </p:nvCxnSpPr>
        <p:spPr>
          <a:xfrm>
            <a:off x="5267847" y="5122654"/>
            <a:ext cx="0" cy="1200162"/>
          </a:xfrm>
          <a:prstGeom prst="line">
            <a:avLst/>
          </a:prstGeom>
          <a:ln w="19050">
            <a:solidFill>
              <a:srgbClr val="58D8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CDD49060-38B8-D02C-1128-0BC87206B659}"/>
              </a:ext>
            </a:extLst>
          </p:cNvPr>
          <p:cNvCxnSpPr>
            <a:cxnSpLocks/>
          </p:cNvCxnSpPr>
          <p:nvPr/>
        </p:nvCxnSpPr>
        <p:spPr>
          <a:xfrm>
            <a:off x="6306826" y="5122654"/>
            <a:ext cx="0" cy="1200162"/>
          </a:xfrm>
          <a:prstGeom prst="line">
            <a:avLst/>
          </a:prstGeom>
          <a:ln w="19050">
            <a:solidFill>
              <a:srgbClr val="58D8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94D08159-72AF-F39C-E95C-EE0D6B6451BE}"/>
              </a:ext>
            </a:extLst>
          </p:cNvPr>
          <p:cNvSpPr txBox="1"/>
          <p:nvPr/>
        </p:nvSpPr>
        <p:spPr>
          <a:xfrm>
            <a:off x="3032791" y="6038074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80C6B"/>
                </a:solidFill>
              </a:rPr>
              <a:t>1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79CC775-7315-EFD6-92E5-F7E9CDE70973}"/>
              </a:ext>
            </a:extLst>
          </p:cNvPr>
          <p:cNvSpPr txBox="1"/>
          <p:nvPr/>
        </p:nvSpPr>
        <p:spPr>
          <a:xfrm>
            <a:off x="4009896" y="6034715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80C6B"/>
                </a:solidFill>
              </a:rPr>
              <a:t>2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D9F898D1-BDC9-41EF-7A84-20E569DA246B}"/>
              </a:ext>
            </a:extLst>
          </p:cNvPr>
          <p:cNvSpPr txBox="1"/>
          <p:nvPr/>
        </p:nvSpPr>
        <p:spPr>
          <a:xfrm>
            <a:off x="2281221" y="5335983"/>
            <a:ext cx="1178528" cy="400110"/>
          </a:xfrm>
          <a:prstGeom prst="rect">
            <a:avLst/>
          </a:prstGeom>
          <a:solidFill>
            <a:srgbClr val="EE1E57"/>
          </a:solidFill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</a:rPr>
              <a:t>Академическое </a:t>
            </a:r>
          </a:p>
          <a:p>
            <a:r>
              <a:rPr lang="ru-RU" sz="1000" b="1" dirty="0">
                <a:solidFill>
                  <a:schemeClr val="bg1"/>
                </a:solidFill>
              </a:rPr>
              <a:t>пространство 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5C1DC4B-0BF8-6A4D-875B-4E757485CC2F}"/>
              </a:ext>
            </a:extLst>
          </p:cNvPr>
          <p:cNvSpPr txBox="1"/>
          <p:nvPr/>
        </p:nvSpPr>
        <p:spPr>
          <a:xfrm>
            <a:off x="4913527" y="5643284"/>
            <a:ext cx="2431081" cy="415498"/>
          </a:xfrm>
          <a:prstGeom prst="rect">
            <a:avLst/>
          </a:prstGeom>
          <a:solidFill>
            <a:srgbClr val="080C6B"/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850" b="1" dirty="0">
                <a:solidFill>
                  <a:schemeClr val="bg1"/>
                </a:solidFill>
              </a:rPr>
              <a:t>Практикоориентированное пространство</a:t>
            </a:r>
          </a:p>
          <a:p>
            <a:pPr algn="r"/>
            <a:r>
              <a:rPr lang="ru-RU" sz="850" b="1" dirty="0">
                <a:solidFill>
                  <a:schemeClr val="bg1"/>
                </a:solidFill>
              </a:rPr>
              <a:t> (проектная  / практическая деятельность) </a:t>
            </a:r>
          </a:p>
          <a:p>
            <a:pPr algn="r"/>
            <a:r>
              <a:rPr lang="ru-RU" sz="300" b="1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3F034077-88D0-8D48-DF6B-E68CC00DD989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1617279" y="2935811"/>
            <a:ext cx="592934" cy="378287"/>
          </a:xfrm>
          <a:prstGeom prst="straightConnector1">
            <a:avLst/>
          </a:prstGeom>
          <a:ln w="28575">
            <a:solidFill>
              <a:srgbClr val="EE1E57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Соединительная линия уступом 111">
            <a:extLst>
              <a:ext uri="{FF2B5EF4-FFF2-40B4-BE49-F238E27FC236}">
                <a16:creationId xmlns:a16="http://schemas.microsoft.com/office/drawing/2014/main" id="{31C5E9F4-F271-E427-545D-814A9281B747}"/>
              </a:ext>
            </a:extLst>
          </p:cNvPr>
          <p:cNvCxnSpPr>
            <a:cxnSpLocks/>
            <a:stCxn id="85" idx="1"/>
            <a:endCxn id="26" idx="0"/>
          </p:cNvCxnSpPr>
          <p:nvPr/>
        </p:nvCxnSpPr>
        <p:spPr>
          <a:xfrm rot="10800000" flipV="1">
            <a:off x="3021985" y="2333291"/>
            <a:ext cx="1054509" cy="447438"/>
          </a:xfrm>
          <a:prstGeom prst="bentConnector2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Соединительная линия уступом 114">
            <a:extLst>
              <a:ext uri="{FF2B5EF4-FFF2-40B4-BE49-F238E27FC236}">
                <a16:creationId xmlns:a16="http://schemas.microsoft.com/office/drawing/2014/main" id="{2E8999BA-176A-1460-4D94-E78499CBF91F}"/>
              </a:ext>
            </a:extLst>
          </p:cNvPr>
          <p:cNvCxnSpPr>
            <a:cxnSpLocks/>
            <a:stCxn id="85" idx="2"/>
            <a:endCxn id="51" idx="0"/>
          </p:cNvCxnSpPr>
          <p:nvPr/>
        </p:nvCxnSpPr>
        <p:spPr>
          <a:xfrm rot="5400000">
            <a:off x="4057959" y="2294583"/>
            <a:ext cx="323168" cy="637314"/>
          </a:xfrm>
          <a:prstGeom prst="bentConnector3">
            <a:avLst>
              <a:gd name="adj1" fmla="val 65212"/>
            </a:avLst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Соединительная линия уступом 122">
            <a:extLst>
              <a:ext uri="{FF2B5EF4-FFF2-40B4-BE49-F238E27FC236}">
                <a16:creationId xmlns:a16="http://schemas.microsoft.com/office/drawing/2014/main" id="{6767B6A1-AEFC-2DE9-15E0-8991DDBED4A4}"/>
              </a:ext>
            </a:extLst>
          </p:cNvPr>
          <p:cNvCxnSpPr>
            <a:cxnSpLocks/>
            <a:stCxn id="85" idx="3"/>
            <a:endCxn id="15" idx="0"/>
          </p:cNvCxnSpPr>
          <p:nvPr/>
        </p:nvCxnSpPr>
        <p:spPr>
          <a:xfrm>
            <a:off x="4999907" y="2333291"/>
            <a:ext cx="994873" cy="446400"/>
          </a:xfrm>
          <a:prstGeom prst="bentConnector2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Скругленный прямоугольник 132">
            <a:extLst>
              <a:ext uri="{FF2B5EF4-FFF2-40B4-BE49-F238E27FC236}">
                <a16:creationId xmlns:a16="http://schemas.microsoft.com/office/drawing/2014/main" id="{4E327FD6-CF9B-8D7F-47D1-0A031A710D06}"/>
              </a:ext>
            </a:extLst>
          </p:cNvPr>
          <p:cNvSpPr/>
          <p:nvPr/>
        </p:nvSpPr>
        <p:spPr>
          <a:xfrm>
            <a:off x="6884751" y="2790820"/>
            <a:ext cx="381786" cy="318407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93E2C321-04D1-447E-4244-FA72223BDE95}"/>
              </a:ext>
            </a:extLst>
          </p:cNvPr>
          <p:cNvSpPr txBox="1"/>
          <p:nvPr/>
        </p:nvSpPr>
        <p:spPr>
          <a:xfrm>
            <a:off x="6884592" y="2849652"/>
            <a:ext cx="51410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ВПК</a:t>
            </a:r>
          </a:p>
        </p:txBody>
      </p:sp>
      <p:sp>
        <p:nvSpPr>
          <p:cNvPr id="135" name="Скругленный прямоугольник 134">
            <a:extLst>
              <a:ext uri="{FF2B5EF4-FFF2-40B4-BE49-F238E27FC236}">
                <a16:creationId xmlns:a16="http://schemas.microsoft.com/office/drawing/2014/main" id="{61D97B5D-95D3-CC75-37B5-38443D138D15}"/>
              </a:ext>
            </a:extLst>
          </p:cNvPr>
          <p:cNvSpPr/>
          <p:nvPr/>
        </p:nvSpPr>
        <p:spPr>
          <a:xfrm>
            <a:off x="6879290" y="3552212"/>
            <a:ext cx="381786" cy="318407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579CD3B9-C7EB-35CB-3E7F-923A7B8AD736}"/>
              </a:ext>
            </a:extLst>
          </p:cNvPr>
          <p:cNvSpPr txBox="1"/>
          <p:nvPr/>
        </p:nvSpPr>
        <p:spPr>
          <a:xfrm>
            <a:off x="6888796" y="3612698"/>
            <a:ext cx="51410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ВПК</a:t>
            </a:r>
          </a:p>
        </p:txBody>
      </p:sp>
      <p:sp>
        <p:nvSpPr>
          <p:cNvPr id="137" name="Скругленный прямоугольник 136">
            <a:extLst>
              <a:ext uri="{FF2B5EF4-FFF2-40B4-BE49-F238E27FC236}">
                <a16:creationId xmlns:a16="http://schemas.microsoft.com/office/drawing/2014/main" id="{51323306-E620-FF97-5B24-DDE72618B277}"/>
              </a:ext>
            </a:extLst>
          </p:cNvPr>
          <p:cNvSpPr/>
          <p:nvPr/>
        </p:nvSpPr>
        <p:spPr>
          <a:xfrm>
            <a:off x="6884751" y="3173231"/>
            <a:ext cx="381786" cy="318407"/>
          </a:xfrm>
          <a:prstGeom prst="round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ru-RU" sz="135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C0EC91B8-9C32-5368-00EB-BA18E79695CA}"/>
              </a:ext>
            </a:extLst>
          </p:cNvPr>
          <p:cNvSpPr txBox="1"/>
          <p:nvPr/>
        </p:nvSpPr>
        <p:spPr>
          <a:xfrm>
            <a:off x="6884066" y="3235469"/>
            <a:ext cx="514102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ru-RU" sz="825" dirty="0">
                <a:solidFill>
                  <a:schemeClr val="tx1">
                    <a:lumMod val="75000"/>
                    <a:lumOff val="25000"/>
                  </a:schemeClr>
                </a:solidFill>
                <a:latin typeface="Aptos" panose="02110004020202020204"/>
              </a:rPr>
              <a:t>ВПК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36114FB-07A0-7DFC-334F-6158A5FE6D71}"/>
              </a:ext>
            </a:extLst>
          </p:cNvPr>
          <p:cNvSpPr txBox="1"/>
          <p:nvPr/>
        </p:nvSpPr>
        <p:spPr>
          <a:xfrm>
            <a:off x="5029888" y="6038074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80C6B"/>
                </a:solidFill>
              </a:rPr>
              <a:t>3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C2B9DCC8-72F5-A30A-6567-8A3820BFBA92}"/>
              </a:ext>
            </a:extLst>
          </p:cNvPr>
          <p:cNvSpPr txBox="1"/>
          <p:nvPr/>
        </p:nvSpPr>
        <p:spPr>
          <a:xfrm>
            <a:off x="6071077" y="6045659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80C6B"/>
                </a:solidFill>
              </a:rPr>
              <a:t>4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C1B557B-FEAB-6D70-B141-E998E1016B6C}"/>
              </a:ext>
            </a:extLst>
          </p:cNvPr>
          <p:cNvSpPr txBox="1"/>
          <p:nvPr/>
        </p:nvSpPr>
        <p:spPr>
          <a:xfrm>
            <a:off x="7075644" y="6043718"/>
            <a:ext cx="2808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80C6B"/>
                </a:solidFill>
              </a:rPr>
              <a:t>5</a:t>
            </a:r>
          </a:p>
        </p:txBody>
      </p:sp>
      <p:cxnSp>
        <p:nvCxnSpPr>
          <p:cNvPr id="142" name="Прямая соединительная линия 141">
            <a:extLst>
              <a:ext uri="{FF2B5EF4-FFF2-40B4-BE49-F238E27FC236}">
                <a16:creationId xmlns:a16="http://schemas.microsoft.com/office/drawing/2014/main" id="{7033A354-413A-8B52-51B2-E1AA562AB939}"/>
              </a:ext>
            </a:extLst>
          </p:cNvPr>
          <p:cNvCxnSpPr>
            <a:cxnSpLocks/>
          </p:cNvCxnSpPr>
          <p:nvPr/>
        </p:nvCxnSpPr>
        <p:spPr>
          <a:xfrm>
            <a:off x="7312948" y="5127584"/>
            <a:ext cx="0" cy="1200162"/>
          </a:xfrm>
          <a:prstGeom prst="line">
            <a:avLst/>
          </a:prstGeom>
          <a:ln w="19050">
            <a:solidFill>
              <a:srgbClr val="58D8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>
            <a:extLst>
              <a:ext uri="{FF2B5EF4-FFF2-40B4-BE49-F238E27FC236}">
                <a16:creationId xmlns:a16="http://schemas.microsoft.com/office/drawing/2014/main" id="{F784502F-4BA5-42C8-F180-07B8008BCC4E}"/>
              </a:ext>
            </a:extLst>
          </p:cNvPr>
          <p:cNvCxnSpPr>
            <a:cxnSpLocks/>
          </p:cNvCxnSpPr>
          <p:nvPr/>
        </p:nvCxnSpPr>
        <p:spPr>
          <a:xfrm>
            <a:off x="2279890" y="5122654"/>
            <a:ext cx="0" cy="1200162"/>
          </a:xfrm>
          <a:prstGeom prst="line">
            <a:avLst/>
          </a:prstGeom>
          <a:ln w="19050">
            <a:solidFill>
              <a:srgbClr val="58D8FF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3563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Тема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10 лет ЮФУ + Приоритет">
  <a:themeElements>
    <a:clrScheme name="Другая 3">
      <a:dk1>
        <a:srgbClr val="070D6B"/>
      </a:dk1>
      <a:lt1>
        <a:srgbClr val="F7F7F7"/>
      </a:lt1>
      <a:dk2>
        <a:srgbClr val="000000"/>
      </a:dk2>
      <a:lt2>
        <a:srgbClr val="E8E8E8"/>
      </a:lt2>
      <a:accent1>
        <a:srgbClr val="E13855"/>
      </a:accent1>
      <a:accent2>
        <a:srgbClr val="070D6B"/>
      </a:accent2>
      <a:accent3>
        <a:srgbClr val="EE115F"/>
      </a:accent3>
      <a:accent4>
        <a:srgbClr val="1D4992"/>
      </a:accent4>
      <a:accent5>
        <a:srgbClr val="003F99"/>
      </a:accent5>
      <a:accent6>
        <a:srgbClr val="FF1F33"/>
      </a:accent6>
      <a:hlink>
        <a:srgbClr val="404040"/>
      </a:hlink>
      <a:folHlink>
        <a:srgbClr val="A6A6A6"/>
      </a:folHlink>
    </a:clrScheme>
    <a:fontScheme name="1С-КСУ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3778</TotalTime>
  <Words>2003</Words>
  <Application>Microsoft Office PowerPoint</Application>
  <PresentationFormat>Экран (4:3)</PresentationFormat>
  <Paragraphs>447</Paragraphs>
  <Slides>17</Slides>
  <Notes>15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30" baseType="lpstr">
      <vt:lpstr>Aptos</vt:lpstr>
      <vt:lpstr>Aptos Display</vt:lpstr>
      <vt:lpstr>Arial</vt:lpstr>
      <vt:lpstr>Arial </vt:lpstr>
      <vt:lpstr>Arial Black</vt:lpstr>
      <vt:lpstr>Courier New</vt:lpstr>
      <vt:lpstr>Montserrat</vt:lpstr>
      <vt:lpstr>Montserrat Black</vt:lpstr>
      <vt:lpstr>Montserrat Medium</vt:lpstr>
      <vt:lpstr>Times New Roman</vt:lpstr>
      <vt:lpstr>Тема Office</vt:lpstr>
      <vt:lpstr>Office Theme</vt:lpstr>
      <vt:lpstr>110 лет ЮФУ + Приоритет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Бондарев Максим Германович</dc:creator>
  <cp:lastModifiedBy>Махно Павел Викторович</cp:lastModifiedBy>
  <cp:revision>56</cp:revision>
  <dcterms:created xsi:type="dcterms:W3CDTF">2026-05-29T16:25:11Z</dcterms:created>
  <dcterms:modified xsi:type="dcterms:W3CDTF">2026-06-23T05:39:17Z</dcterms:modified>
</cp:coreProperties>
</file>