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2" r:id="rId4"/>
    <p:sldId id="271" r:id="rId5"/>
    <p:sldId id="269" r:id="rId6"/>
    <p:sldId id="270" r:id="rId7"/>
    <p:sldId id="268" r:id="rId8"/>
    <p:sldId id="265" r:id="rId9"/>
    <p:sldId id="266" r:id="rId10"/>
    <p:sldId id="267" r:id="rId11"/>
    <p:sldId id="264" r:id="rId12"/>
    <p:sldId id="263" r:id="rId13"/>
    <p:sldId id="272" r:id="rId14"/>
    <p:sldId id="273" r:id="rId15"/>
    <p:sldId id="277" r:id="rId16"/>
    <p:sldId id="278" r:id="rId17"/>
    <p:sldId id="275" r:id="rId18"/>
    <p:sldId id="276" r:id="rId19"/>
    <p:sldId id="279" r:id="rId20"/>
    <p:sldId id="280" r:id="rId21"/>
    <p:sldId id="284" r:id="rId22"/>
    <p:sldId id="283" r:id="rId23"/>
    <p:sldId id="281" r:id="rId24"/>
    <p:sldId id="282" r:id="rId2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5EB6"/>
    <a:srgbClr val="3916BA"/>
    <a:srgbClr val="00858C"/>
    <a:srgbClr val="1CB9BE"/>
    <a:srgbClr val="0C9FA7"/>
    <a:srgbClr val="2881C3"/>
    <a:srgbClr val="205C9B"/>
    <a:srgbClr val="143E68"/>
    <a:srgbClr val="184376"/>
    <a:srgbClr val="41C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12" autoAdjust="0"/>
  </p:normalViewPr>
  <p:slideViewPr>
    <p:cSldViewPr snapToGrid="0">
      <p:cViewPr>
        <p:scale>
          <a:sx n="76" d="100"/>
          <a:sy n="76" d="100"/>
        </p:scale>
        <p:origin x="-114" y="-4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088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FFB10-EEEF-4003-A3A1-43520C4FB010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4E19F-7952-44E3-B289-25296E677E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878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4E19F-7952-44E3-B289-25296E677EA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104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E337EE-1DDC-4612-9D24-EEE03BC7F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646" y="365125"/>
            <a:ext cx="10034154" cy="1325563"/>
          </a:xfrm>
        </p:spPr>
        <p:txBody>
          <a:bodyPr/>
          <a:lstStyle>
            <a:lvl1pPr>
              <a:defRPr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C441D7-3C7C-447A-BBE1-5FA9C7B50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644" y="1927225"/>
            <a:ext cx="10034155" cy="4351338"/>
          </a:xfrm>
        </p:spPr>
        <p:txBody>
          <a:bodyPr/>
          <a:lstStyle>
            <a:lvl1pPr>
              <a:defRPr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b="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defRPr b="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 b="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defRPr b="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D4DD3DF-47D2-4244-9792-12CE4D37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0DCB5CFB-1053-4ABD-8AE7-93CBC6C0D1C1}" type="datetimeFigureOut">
              <a:rPr lang="ru-RU" smtClean="0"/>
              <a:pPr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5E88ED-267A-406F-8814-D64DEA1F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5C3D36-61B4-4111-AC83-C3795B4B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4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344DC8E-DBB1-4521-B17B-AD7A7C576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BF991ED-D009-4F33-823F-3A146B79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F4A8B54-1575-4378-A084-65830E2A9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A3AF89-A79E-4632-89EC-9A4B3535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842F16A-CC16-411F-AB10-DD5D1159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A7987F-C5EA-438F-BD7E-8D303911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018" y="768350"/>
            <a:ext cx="8666018" cy="2852737"/>
          </a:xfrm>
        </p:spPr>
        <p:txBody>
          <a:bodyPr anchor="b">
            <a:normAutofit/>
          </a:bodyPr>
          <a:lstStyle>
            <a:lvl1pPr algn="ctr">
              <a:defRPr sz="7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55F1006-7188-498C-ABBF-80587A3CC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08018" y="3872491"/>
            <a:ext cx="859328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7CAAA22-0748-44B2-95C1-E3606572E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0DCB5CFB-1053-4ABD-8AE7-93CBC6C0D1C1}" type="datetimeFigureOut">
              <a:rPr lang="ru-RU" smtClean="0"/>
              <a:pPr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774E4D-3F92-4FAA-8349-F6D45C08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6F7DFC-34D2-47BD-A449-1F12C2D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9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4A3671-D70D-4846-A00D-D451CC45D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978F876-D852-4E29-A439-4A96013AA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F3E4988-A050-44F9-8CDD-B99FEE1FC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29F515-61FC-4696-9DBE-C3EE88BB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523E599-4964-4661-B895-F15D49D3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444141B-6E20-42C1-A083-D0371C7F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32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35B16F-47D8-43EB-9F03-B3ACD863D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3D8F048-D987-4AFF-A795-6F700E92B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BA324EF-75CB-4183-A85B-AD7BDD2D7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00D5C6B-EB08-465F-984C-82BB28644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F6BF5B3-E575-4778-951F-B85DDAFB1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F580A43-90A9-4F74-9CEA-78DC09149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082B72D-A421-4731-A1B3-4B3F7B150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E7E0AB1-8C34-4787-A417-D80244859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65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638900-AEB2-4230-9726-FC3E1A82B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5A991F4-A55E-4763-85B2-BCF817E0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2418399-BB26-4B5F-AE06-073556FF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600C12F-25DD-409F-A773-01449550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20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8D4BDE5-0371-459D-9B04-EC35D079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2AD7312-632A-48EA-9CD9-4C1F9B3E5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B9392F6-5A18-4C8F-94AC-EE4481D76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6902DB-6786-4EC8-841C-442CE7C5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2D0E0AD-9CDE-4B68-B397-28CF6A3BB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2FB86FE-73E5-4676-9540-C4530EC06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9BF0736-3C77-4656-9517-532D8B4F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669D685-6A52-4572-A0D6-C0059AC9E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3A8EB1A-AC6D-428E-B0D1-CF9A7622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8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AB2F2F-88ED-4374-94A7-62F66BCD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E968185-D0D5-4204-98C8-EE5D53385A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1E72D50-BFF9-4173-ABD2-4EC13B94B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93727AD-9A27-4C72-9887-E950A1F3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EC7B91B-1762-407F-A127-DE1DCC62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F9B9FBD-B522-4123-A0F9-BFF6E77F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0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E666AC-8030-4AC8-BD2D-177E2E60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74D5522-45B7-4992-826F-6AF937AAF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30567A-7DA1-430D-84F6-D7275133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18EBEF-8A21-4561-832D-24C58134F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00DEFF5-DC16-4E1D-99A4-EA87D703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6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38E9D2-AC3C-4712-9A37-752F16DB0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23DA045-D354-445D-BE18-3E16A1484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C148A85-0285-419E-9BCD-D8E30563A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B5CFB-1053-4ABD-8AE7-93CBC6C0D1C1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9AA4832-14D7-456F-8D8A-08F55C3370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265C6DE-1236-408E-A547-97410DDD6D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A1B2D-D15D-440D-8A9B-646BA581E9F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2"/>
            <a:extLst>
              <a:ext uri="{FF2B5EF4-FFF2-40B4-BE49-F238E27FC236}">
                <a16:creationId xmlns="" xmlns:a16="http://schemas.microsoft.com/office/drawing/2014/main" id="{A3D3FC47-1965-4ADE-8DCB-5A97BFA1FA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3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disk.yandex.ru/d/6MUcxf2aHDuqYg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23393" y="1642076"/>
            <a:ext cx="9999720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916BA"/>
                </a:solidFill>
              </a:rPr>
              <a:t>О научном сотрудничестве вузов Ростовской области </a:t>
            </a:r>
            <a:endParaRPr lang="ru-RU" sz="5400" b="1" cap="all" dirty="0" smtClean="0">
              <a:ln w="0">
                <a:solidFill>
                  <a:schemeClr val="accent6">
                    <a:lumMod val="50000"/>
                  </a:schemeClr>
                </a:solidFill>
              </a:ln>
              <a:solidFill>
                <a:srgbClr val="3916BA"/>
              </a:solidFill>
            </a:endParaRPr>
          </a:p>
          <a:p>
            <a:pPr algn="ctr"/>
            <a:r>
              <a:rPr lang="ru-RU" sz="5400" b="1" cap="all" dirty="0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916BA"/>
                </a:solidFill>
              </a:rPr>
              <a:t>и </a:t>
            </a:r>
            <a:r>
              <a:rPr lang="ru-RU" sz="5400" b="1" cap="all" dirty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916BA"/>
                </a:solidFill>
              </a:rPr>
              <a:t>новых территорий </a:t>
            </a:r>
            <a:endParaRPr lang="ru-RU" sz="5400" b="1" cap="all" dirty="0" smtClean="0">
              <a:ln w="0">
                <a:solidFill>
                  <a:schemeClr val="accent6">
                    <a:lumMod val="50000"/>
                  </a:schemeClr>
                </a:solidFill>
              </a:ln>
              <a:solidFill>
                <a:srgbClr val="3916BA"/>
              </a:solidFill>
            </a:endParaRPr>
          </a:p>
          <a:p>
            <a:pPr algn="ctr"/>
            <a:r>
              <a:rPr lang="ru-RU" sz="5400" b="1" cap="all" dirty="0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916BA"/>
                </a:solidFill>
              </a:rPr>
              <a:t>с </a:t>
            </a:r>
            <a:r>
              <a:rPr lang="ru-RU" sz="5400" b="1" cap="all" dirty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3916BA"/>
                </a:solidFill>
              </a:rPr>
              <a:t>Республикой Беларусь</a:t>
            </a:r>
            <a:endParaRPr lang="ru-RU" sz="5400" b="1" cap="all" dirty="0">
              <a:ln w="0">
                <a:solidFill>
                  <a:schemeClr val="accent6">
                    <a:lumMod val="50000"/>
                  </a:schemeClr>
                </a:solidFill>
              </a:ln>
              <a:solidFill>
                <a:srgbClr val="3916BA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570" y="5320979"/>
            <a:ext cx="8568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Прокопенко Николай Николаевич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Д.т.н., профессор, председатель секции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вузовской науки и инноваций Совета ректоров вузов РО 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prokopenko@sssu.ru, +7-9</a:t>
            </a:r>
            <a:r>
              <a:rPr lang="ru-RU" sz="2400" b="1" dirty="0" smtClean="0">
                <a:solidFill>
                  <a:srgbClr val="002060"/>
                </a:solidFill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</a:rPr>
              <a:t>8-</a:t>
            </a:r>
            <a:r>
              <a:rPr lang="ru-RU" sz="2400" b="1" dirty="0" smtClean="0">
                <a:solidFill>
                  <a:srgbClr val="002060"/>
                </a:solidFill>
              </a:rPr>
              <a:t>120</a:t>
            </a:r>
            <a:r>
              <a:rPr lang="en-US" sz="2400" b="1" dirty="0" smtClean="0">
                <a:solidFill>
                  <a:srgbClr val="002060"/>
                </a:solidFill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</a:rPr>
              <a:t>19</a:t>
            </a:r>
            <a:r>
              <a:rPr lang="en-US" sz="2400" b="1" dirty="0" smtClean="0">
                <a:solidFill>
                  <a:srgbClr val="002060"/>
                </a:solidFill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</a:rPr>
              <a:t>84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04550" y="146748"/>
            <a:ext cx="85689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Совет ректоров вузов Ростовской области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23.06.2026 </a:t>
            </a:r>
            <a:endParaRPr lang="ru-RU" sz="3200" b="1" dirty="0">
              <a:solidFill>
                <a:srgbClr val="00206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06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-20538"/>
            <a:ext cx="12192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Донской государственный технический </a:t>
            </a:r>
            <a:r>
              <a:rPr lang="ru-RU" sz="2800" b="1" dirty="0" smtClean="0">
                <a:solidFill>
                  <a:srgbClr val="7030A0"/>
                </a:solidFill>
              </a:rPr>
              <a:t>университет 2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Фото здания и эмблема ДГТУ\Эмблема ДГТУ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256" y="22618"/>
            <a:ext cx="1277744" cy="13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060482" y="6319131"/>
            <a:ext cx="774567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10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2394" y="504323"/>
            <a:ext cx="9482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Российско-белорусское сотрудничество ДГТУ на Всероссийской конференции «</a:t>
            </a:r>
            <a:r>
              <a:rPr lang="ru-RU" sz="2000" b="1" dirty="0" smtClean="0">
                <a:solidFill>
                  <a:srgbClr val="7030A0"/>
                </a:solidFill>
              </a:rPr>
              <a:t>Микроэлектроника </a:t>
            </a:r>
            <a:r>
              <a:rPr lang="ru-RU" sz="2000" b="1" dirty="0" smtClean="0">
                <a:solidFill>
                  <a:srgbClr val="7030A0"/>
                </a:solidFill>
              </a:rPr>
              <a:t>2025» (Сириус, Сочи)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D:\схемы для НН\Новые статьи в Scopus 2014\Микроэлектроника 2025 тезисы (Попов)\Фото\20250922_1211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4" y="1520880"/>
            <a:ext cx="5940425" cy="445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схемы для НН\Новые статьи в Scopus 2014\Микроэлектроника 2025 тезисы (Попов)\Фото\PHOTO-2025-10-02-13-43-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275" y="1475255"/>
            <a:ext cx="5402892" cy="47638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703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0911" y="0"/>
            <a:ext cx="89435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Южно-Российский государственный политехнический университет (НПИ) </a:t>
            </a:r>
            <a:endParaRPr lang="ru-RU" sz="3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им</a:t>
            </a:r>
            <a:r>
              <a:rPr lang="ru-RU" sz="3600" b="1" dirty="0">
                <a:solidFill>
                  <a:srgbClr val="7030A0"/>
                </a:solidFill>
              </a:rPr>
              <a:t>. М.И. Платова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2321758"/>
            <a:ext cx="97577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В 2024-2026 гг. основными формами сотрудничества ЮРГПУ (НПИ) им. М.И. Платова являлось участие в научно-технических конференциях и совместных публикациях в области </a:t>
            </a:r>
            <a:r>
              <a:rPr lang="ru-RU" sz="3600" b="1" dirty="0">
                <a:solidFill>
                  <a:srgbClr val="7030A0"/>
                </a:solidFill>
              </a:rPr>
              <a:t>химических технологий и материаловедения</a:t>
            </a:r>
            <a:r>
              <a:rPr lang="ru-RU" sz="3600" dirty="0"/>
              <a:t>.</a:t>
            </a:r>
          </a:p>
        </p:txBody>
      </p:sp>
      <p:pic>
        <p:nvPicPr>
          <p:cNvPr id="4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Фото здания и эмблема ЮРГПУ (НПИ)\Эмблема ЮРГПУ (НПИ)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192" y="0"/>
            <a:ext cx="2217106" cy="22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11</a:t>
            </a:fld>
            <a:endParaRPr lang="ru-RU" sz="3600" b="1" dirty="0">
              <a:solidFill>
                <a:srgbClr val="3916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8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овет ректоров вузов РО 23.12.14 секция по науке\Пленум в мае-июне 2026 по Беларуси\презентация\Фото и эмблемы вузов\Фото здания и эмблема РГЭУ (РИНХ)\Эмблема РГЭУ (РИНХ)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559" y="12982"/>
            <a:ext cx="2497441" cy="187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4505" y="0"/>
            <a:ext cx="97076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Ростовский государственный экономический университет (РИНХ)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1" y="1002748"/>
            <a:ext cx="1201248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1. В 2025-2026 гг. организовал </a:t>
            </a:r>
            <a:r>
              <a:rPr lang="ru-RU" sz="2800" dirty="0" smtClean="0"/>
              <a:t>(совместно </a:t>
            </a:r>
            <a:r>
              <a:rPr lang="ru-RU" sz="2800" dirty="0"/>
              <a:t>с </a:t>
            </a:r>
            <a:r>
              <a:rPr lang="ru-RU" sz="2800" dirty="0" err="1"/>
              <a:t>Барановическим</a:t>
            </a:r>
            <a:r>
              <a:rPr lang="ru-RU" sz="2800" dirty="0"/>
              <a:t> государственным университетом, Белорусским государственным экономическим университетом и Белорусским государственным педагогическим </a:t>
            </a:r>
            <a:r>
              <a:rPr lang="ru-RU" sz="2800" dirty="0" smtClean="0"/>
              <a:t>университетом) </a:t>
            </a:r>
            <a:r>
              <a:rPr lang="ru-RU" sz="2800" b="1" dirty="0">
                <a:solidFill>
                  <a:srgbClr val="7030A0"/>
                </a:solidFill>
              </a:rPr>
              <a:t>23 </a:t>
            </a:r>
            <a:r>
              <a:rPr lang="ru-RU" sz="2800" b="1" dirty="0" smtClean="0">
                <a:solidFill>
                  <a:srgbClr val="7030A0"/>
                </a:solidFill>
              </a:rPr>
              <a:t>конференции</a:t>
            </a:r>
            <a:r>
              <a:rPr lang="ru-RU" sz="2800" dirty="0" smtClean="0"/>
              <a:t> по </a:t>
            </a:r>
            <a:r>
              <a:rPr lang="ru-RU" sz="2800" dirty="0"/>
              <a:t>проблемам </a:t>
            </a:r>
            <a:r>
              <a:rPr lang="ru-RU" sz="2800" b="1" dirty="0">
                <a:solidFill>
                  <a:srgbClr val="7030A0"/>
                </a:solidFill>
              </a:rPr>
              <a:t>интеллектуальной собственности, таможенной грамотности, статистики, стратегического управления, внешнеэкономической деятельности, развития предпринимательства, безопасности информационных систем, налоговой политики, права, иностранным языкам, педагогики</a:t>
            </a:r>
            <a:r>
              <a:rPr lang="ru-RU" sz="2800" dirty="0"/>
              <a:t>. При этом 7.02.25 </a:t>
            </a:r>
            <a:r>
              <a:rPr lang="ru-RU" sz="2800" dirty="0" smtClean="0"/>
              <a:t>состоялся круглый </a:t>
            </a:r>
            <a:r>
              <a:rPr lang="ru-RU" sz="2800" dirty="0"/>
              <a:t>стол </a:t>
            </a:r>
            <a:r>
              <a:rPr lang="ru-RU" sz="2800" b="1" dirty="0">
                <a:solidFill>
                  <a:srgbClr val="7030A0"/>
                </a:solidFill>
              </a:rPr>
              <a:t>«Результаты и новые направления научных исследований</a:t>
            </a:r>
            <a:r>
              <a:rPr lang="ru-RU" sz="2800" b="1" dirty="0" smtClean="0">
                <a:solidFill>
                  <a:srgbClr val="7030A0"/>
                </a:solidFill>
              </a:rPr>
              <a:t>»</a:t>
            </a:r>
            <a:r>
              <a:rPr lang="ru-RU" sz="2800" dirty="0" smtClean="0"/>
              <a:t>. </a:t>
            </a:r>
            <a:endParaRPr lang="ru-RU" sz="2800" dirty="0"/>
          </a:p>
          <a:p>
            <a:r>
              <a:rPr lang="ru-RU" sz="2800" dirty="0"/>
              <a:t>2. Преподаватели и студенты РГЭУ (РИНХ) принимали участие  с докладами в научных мероприятиях, организованных </a:t>
            </a:r>
            <a:r>
              <a:rPr lang="ru-RU" sz="2800" dirty="0" err="1"/>
              <a:t>Барановическим</a:t>
            </a:r>
            <a:r>
              <a:rPr lang="ru-RU" sz="2800" dirty="0"/>
              <a:t> государственным университетом, в </a:t>
            </a:r>
            <a:r>
              <a:rPr lang="ru-RU" sz="2800" dirty="0" err="1"/>
              <a:t>т.ч</a:t>
            </a:r>
            <a:r>
              <a:rPr lang="ru-RU" sz="2800" dirty="0"/>
              <a:t>. по проблемам искусственного интеллекта.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12</a:t>
            </a:fld>
            <a:endParaRPr lang="ru-RU" sz="3600" b="1" dirty="0">
              <a:solidFill>
                <a:srgbClr val="3916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9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Фото здания и эмблема РГУПС\Эмблема РГУПС 2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879" y="17961"/>
            <a:ext cx="2320242" cy="176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66794" y="0"/>
            <a:ext cx="81794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Ростовский государственный </a:t>
            </a:r>
            <a:r>
              <a:rPr lang="ru-RU" sz="3200" b="1" dirty="0" smtClean="0">
                <a:solidFill>
                  <a:srgbClr val="7030A0"/>
                </a:solidFill>
              </a:rPr>
              <a:t>университет  путей сообщения 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995" y="1343083"/>
            <a:ext cx="1093792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РГУПС</a:t>
            </a:r>
            <a:r>
              <a:rPr lang="ru-RU" sz="2800" dirty="0" smtClean="0"/>
              <a:t> </a:t>
            </a:r>
            <a:r>
              <a:rPr lang="ru-RU" sz="2800" dirty="0"/>
              <a:t>сотрудничает с Институтом механики </a:t>
            </a:r>
            <a:r>
              <a:rPr lang="ru-RU" sz="2800" dirty="0" err="1"/>
              <a:t>металлополимерных</a:t>
            </a:r>
            <a:r>
              <a:rPr lang="ru-RU" sz="2800" dirty="0"/>
              <a:t> систем </a:t>
            </a:r>
            <a:r>
              <a:rPr lang="ru-RU" sz="2800" dirty="0" smtClean="0"/>
              <a:t>НАН. Проводятся </a:t>
            </a:r>
            <a:r>
              <a:rPr lang="ru-RU" sz="2800" dirty="0"/>
              <a:t>фундаментальные исследования по </a:t>
            </a:r>
            <a:r>
              <a:rPr lang="ru-RU" sz="2800" dirty="0" smtClean="0"/>
              <a:t>следующим темам</a:t>
            </a:r>
            <a:r>
              <a:rPr lang="ru-RU" sz="2800" dirty="0"/>
              <a:t>: </a:t>
            </a:r>
            <a:r>
              <a:rPr lang="ru-RU" sz="2800" b="1" dirty="0">
                <a:solidFill>
                  <a:srgbClr val="7030A0"/>
                </a:solidFill>
              </a:rPr>
              <a:t>раскрытие механизмов и количественный анализ диффузионных и </a:t>
            </a:r>
            <a:r>
              <a:rPr lang="ru-RU" sz="2800" b="1" dirty="0" err="1">
                <a:solidFill>
                  <a:srgbClr val="7030A0"/>
                </a:solidFill>
              </a:rPr>
              <a:t>сегрегативных</a:t>
            </a:r>
            <a:r>
              <a:rPr lang="ru-RU" sz="2800" b="1" dirty="0">
                <a:solidFill>
                  <a:srgbClr val="7030A0"/>
                </a:solidFill>
              </a:rPr>
              <a:t> процессов в </a:t>
            </a:r>
            <a:r>
              <a:rPr lang="ru-RU" sz="2800" b="1" dirty="0" err="1">
                <a:solidFill>
                  <a:srgbClr val="7030A0"/>
                </a:solidFill>
              </a:rPr>
              <a:t>металлополимерных</a:t>
            </a:r>
            <a:r>
              <a:rPr lang="ru-RU" sz="2800" b="1" dirty="0">
                <a:solidFill>
                  <a:srgbClr val="7030A0"/>
                </a:solidFill>
              </a:rPr>
              <a:t> фрикционных </a:t>
            </a:r>
            <a:r>
              <a:rPr lang="ru-RU" sz="2800" b="1" dirty="0" err="1">
                <a:solidFill>
                  <a:srgbClr val="7030A0"/>
                </a:solidFill>
              </a:rPr>
              <a:t>трибосистемах</a:t>
            </a:r>
            <a:r>
              <a:rPr lang="ru-RU" sz="2800" b="1" dirty="0">
                <a:solidFill>
                  <a:srgbClr val="7030A0"/>
                </a:solidFill>
              </a:rPr>
              <a:t>, исследование влияния </a:t>
            </a:r>
            <a:r>
              <a:rPr lang="ru-RU" sz="2800" b="1" dirty="0" err="1">
                <a:solidFill>
                  <a:srgbClr val="7030A0"/>
                </a:solidFill>
              </a:rPr>
              <a:t>наноструктур</a:t>
            </a:r>
            <a:r>
              <a:rPr lang="ru-RU" sz="2800" b="1" dirty="0">
                <a:solidFill>
                  <a:srgbClr val="7030A0"/>
                </a:solidFill>
              </a:rPr>
              <a:t>, </a:t>
            </a:r>
            <a:r>
              <a:rPr lang="ru-RU" sz="2800" b="1" dirty="0" err="1">
                <a:solidFill>
                  <a:srgbClr val="7030A0"/>
                </a:solidFill>
              </a:rPr>
              <a:t>трибоиндуцированных</a:t>
            </a:r>
            <a:r>
              <a:rPr lang="ru-RU" sz="2800" b="1" dirty="0">
                <a:solidFill>
                  <a:srgbClr val="7030A0"/>
                </a:solidFill>
              </a:rPr>
              <a:t> молекулами жидких кристаллов в смазочной среде, на закономерности изнашивания поверхностей твердых тел, общие вопросы трения и изнашивания </a:t>
            </a:r>
            <a:r>
              <a:rPr lang="ru-RU" sz="2800" b="1" dirty="0" err="1">
                <a:solidFill>
                  <a:srgbClr val="7030A0"/>
                </a:solidFill>
              </a:rPr>
              <a:t>металлополимерных</a:t>
            </a:r>
            <a:r>
              <a:rPr lang="ru-RU" sz="2800" b="1" dirty="0">
                <a:solidFill>
                  <a:srgbClr val="7030A0"/>
                </a:solidFill>
              </a:rPr>
              <a:t> композитов</a:t>
            </a:r>
            <a:r>
              <a:rPr lang="ru-RU" sz="2800" dirty="0"/>
              <a:t>.</a:t>
            </a:r>
          </a:p>
          <a:p>
            <a:r>
              <a:rPr lang="ru-RU" sz="2800" dirty="0"/>
              <a:t>Совместные научные исследования выполняются также с Белорусским государственным технологическим университетом по композиционным покрытиям.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13</a:t>
            </a:fld>
            <a:endParaRPr lang="ru-RU" sz="3600" b="1" dirty="0">
              <a:solidFill>
                <a:srgbClr val="3916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4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7551" y="101340"/>
            <a:ext cx="9078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Ростовский государственный </a:t>
            </a:r>
            <a:r>
              <a:rPr lang="ru-RU" sz="3600" b="1" dirty="0" smtClean="0">
                <a:solidFill>
                  <a:srgbClr val="7030A0"/>
                </a:solidFill>
              </a:rPr>
              <a:t>медицинский университет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3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Фото здания и эмблема РостГМУ\Эмблема РостГМУ 2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561" y="0"/>
            <a:ext cx="2295658" cy="229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14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3775" y="1407690"/>
            <a:ext cx="1094774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00" b="1" dirty="0" err="1"/>
              <a:t>РостГМУ</a:t>
            </a:r>
            <a:r>
              <a:rPr lang="ru-RU" sz="3300" b="1" dirty="0"/>
              <a:t> </a:t>
            </a:r>
            <a:r>
              <a:rPr lang="ru-RU" sz="3300" dirty="0"/>
              <a:t>имеет </a:t>
            </a:r>
            <a:r>
              <a:rPr lang="ru-RU" sz="3300" b="1" dirty="0">
                <a:solidFill>
                  <a:srgbClr val="7030A0"/>
                </a:solidFill>
              </a:rPr>
              <a:t>два соглашения </a:t>
            </a:r>
            <a:r>
              <a:rPr lang="ru-RU" sz="3300" dirty="0"/>
              <a:t>о сотрудничестве с Гомельским </a:t>
            </a:r>
            <a:r>
              <a:rPr lang="ru-RU" sz="3300" dirty="0" smtClean="0"/>
              <a:t>и </a:t>
            </a:r>
            <a:r>
              <a:rPr lang="ru-RU" sz="3300" dirty="0"/>
              <a:t>Витебским </a:t>
            </a:r>
            <a:r>
              <a:rPr lang="ru-RU" sz="3300" dirty="0" smtClean="0"/>
              <a:t>государственными медицинскими университетами, которые согласованы </a:t>
            </a:r>
            <a:r>
              <a:rPr lang="ru-RU" sz="3300" dirty="0"/>
              <a:t>с </a:t>
            </a:r>
            <a:r>
              <a:rPr lang="ru-RU" sz="3300" b="1" dirty="0">
                <a:solidFill>
                  <a:srgbClr val="7030A0"/>
                </a:solidFill>
              </a:rPr>
              <a:t>Минздравом России</a:t>
            </a:r>
            <a:r>
              <a:rPr lang="ru-RU" sz="3300" dirty="0"/>
              <a:t>. При этом предусмотрены исследования в области хирургии,  военной и экстремальной медицины, педиатрии, медицинской микробиологии, инфекционных болезней, иммунологии, современных технологий </a:t>
            </a:r>
            <a:r>
              <a:rPr lang="ru-RU" sz="3300" dirty="0" err="1"/>
              <a:t>здоровьесбережения</a:t>
            </a:r>
            <a:r>
              <a:rPr lang="ru-RU" sz="3300" dirty="0"/>
              <a:t>. На постоянной основе проводятся </a:t>
            </a:r>
            <a:r>
              <a:rPr lang="ru-RU" sz="3300" dirty="0" smtClean="0"/>
              <a:t>конференции</a:t>
            </a:r>
            <a:r>
              <a:rPr lang="ru-RU" sz="3300" dirty="0"/>
              <a:t>, в </a:t>
            </a:r>
            <a:r>
              <a:rPr lang="ru-RU" sz="3300" dirty="0" err="1"/>
              <a:t>т.ч</a:t>
            </a:r>
            <a:r>
              <a:rPr lang="ru-RU" sz="3300" dirty="0"/>
              <a:t>. направленные на сохранение исторической памяти.    </a:t>
            </a:r>
          </a:p>
        </p:txBody>
      </p:sp>
    </p:spTree>
    <p:extLst>
      <p:ext uri="{BB962C8B-B14F-4D97-AF65-F5344CB8AC3E}">
        <p14:creationId xmlns:p14="http://schemas.microsoft.com/office/powerpoint/2010/main" val="390625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1118" y="187890"/>
            <a:ext cx="77593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Донской государственный аграрный университет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3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Фото здания и эмблема ДонГАУ\Эмблема ДонГАУ 2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68" y="-1"/>
            <a:ext cx="2822532" cy="199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15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1041" y="1997839"/>
            <a:ext cx="109602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В последние два года Донской </a:t>
            </a:r>
            <a:r>
              <a:rPr lang="ru-RU" sz="3600" dirty="0" smtClean="0"/>
              <a:t>ГАУ </a:t>
            </a:r>
            <a:r>
              <a:rPr lang="ru-RU" sz="3600" dirty="0"/>
              <a:t>проводит совместные </a:t>
            </a:r>
            <a:r>
              <a:rPr lang="ru-RU" sz="3600" dirty="0" smtClean="0"/>
              <a:t>конференции </a:t>
            </a:r>
            <a:r>
              <a:rPr lang="ru-RU" sz="3600" dirty="0"/>
              <a:t>с </a:t>
            </a:r>
            <a:r>
              <a:rPr lang="ru-RU" sz="3600" dirty="0"/>
              <a:t>Белорусской государственной сельскохозяйственной </a:t>
            </a:r>
            <a:r>
              <a:rPr lang="ru-RU" sz="3600" dirty="0" smtClean="0"/>
              <a:t>академией и Научно-практическим </a:t>
            </a:r>
            <a:r>
              <a:rPr lang="ru-RU" sz="3600" dirty="0"/>
              <a:t>центром по животноводству НАН </a:t>
            </a:r>
            <a:r>
              <a:rPr lang="ru-RU" sz="3600" dirty="0" smtClean="0"/>
              <a:t>Беларуси. </a:t>
            </a:r>
            <a:r>
              <a:rPr lang="ru-RU" sz="3600" dirty="0"/>
              <a:t>Систематически ведется обмен опытом организации </a:t>
            </a:r>
            <a:r>
              <a:rPr lang="ru-RU" sz="3600" b="1" dirty="0">
                <a:solidFill>
                  <a:srgbClr val="7030A0"/>
                </a:solidFill>
              </a:rPr>
              <a:t>учебного процесса </a:t>
            </a:r>
            <a:r>
              <a:rPr lang="ru-RU" sz="3600" dirty="0"/>
              <a:t>и </a:t>
            </a:r>
            <a:r>
              <a:rPr lang="ru-RU" sz="3600" dirty="0" smtClean="0"/>
              <a:t>координация НИР </a:t>
            </a:r>
            <a:r>
              <a:rPr lang="ru-RU" sz="3600" dirty="0"/>
              <a:t>в рамках договора о сотрудничестве с Белорусской государственной сельскохозяйственной академией.</a:t>
            </a:r>
          </a:p>
        </p:txBody>
      </p:sp>
    </p:spTree>
    <p:extLst>
      <p:ext uri="{BB962C8B-B14F-4D97-AF65-F5344CB8AC3E}">
        <p14:creationId xmlns:p14="http://schemas.microsoft.com/office/powerpoint/2010/main" val="402240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937" y="15031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7030A0"/>
                </a:solidFill>
              </a:rPr>
              <a:t>Волгодонский</a:t>
            </a:r>
            <a:r>
              <a:rPr lang="ru-RU" sz="4000" b="1" dirty="0">
                <a:solidFill>
                  <a:srgbClr val="7030A0"/>
                </a:solidFill>
              </a:rPr>
              <a:t> инженерно-технический </a:t>
            </a:r>
            <a:endParaRPr lang="ru-RU" sz="40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институт </a:t>
            </a:r>
            <a:r>
              <a:rPr lang="ru-RU" sz="4000" b="1" dirty="0">
                <a:solidFill>
                  <a:srgbClr val="7030A0"/>
                </a:solidFill>
              </a:rPr>
              <a:t>НИЯУ МИФИ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3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Фото здания и эмблема ВИТИ НИЯУ МИФИ\Эмблема ВИТИ НИЯУ 2 без фона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95" b="27821"/>
          <a:stretch/>
        </p:blipFill>
        <p:spPr bwMode="auto">
          <a:xfrm>
            <a:off x="9494798" y="0"/>
            <a:ext cx="2697202" cy="137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16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255" y="1760559"/>
            <a:ext cx="1151141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/>
              <a:t>Волгодонский</a:t>
            </a:r>
            <a:r>
              <a:rPr lang="ru-RU" sz="3600" b="1" dirty="0"/>
              <a:t> филиал МИФИ</a:t>
            </a:r>
            <a:r>
              <a:rPr lang="ru-RU" sz="3600" dirty="0"/>
              <a:t> обладает </a:t>
            </a:r>
            <a:r>
              <a:rPr lang="ru-RU" sz="3600" b="1" dirty="0">
                <a:solidFill>
                  <a:srgbClr val="7030A0"/>
                </a:solidFill>
              </a:rPr>
              <a:t>Ресурсным центром</a:t>
            </a:r>
            <a:r>
              <a:rPr lang="ru-RU" sz="3600" dirty="0"/>
              <a:t>, на базе которого осуществляется обучение персонала для атомных станций Беларуси. </a:t>
            </a:r>
          </a:p>
          <a:p>
            <a:r>
              <a:rPr lang="ru-RU" sz="3600" dirty="0"/>
              <a:t>Ежегодно в филиале МИФИ </a:t>
            </a:r>
            <a:r>
              <a:rPr lang="ru-RU" sz="3600" b="1" dirty="0">
                <a:solidFill>
                  <a:srgbClr val="7030A0"/>
                </a:solidFill>
              </a:rPr>
              <a:t>проходит</a:t>
            </a:r>
            <a:r>
              <a:rPr lang="ru-RU" sz="3600" dirty="0">
                <a:solidFill>
                  <a:srgbClr val="7030A0"/>
                </a:solidFill>
              </a:rPr>
              <a:t> </a:t>
            </a:r>
            <a:r>
              <a:rPr lang="ru-RU" sz="3600" dirty="0"/>
              <a:t>конференция </a:t>
            </a:r>
            <a:r>
              <a:rPr lang="ru-RU" sz="3600" dirty="0">
                <a:solidFill>
                  <a:srgbClr val="7030A0"/>
                </a:solidFill>
              </a:rPr>
              <a:t>«</a:t>
            </a:r>
            <a:r>
              <a:rPr lang="ru-RU" sz="3600" b="1" dirty="0">
                <a:solidFill>
                  <a:srgbClr val="7030A0"/>
                </a:solidFill>
              </a:rPr>
              <a:t>Безопасность ядерной энергетики</a:t>
            </a:r>
            <a:r>
              <a:rPr lang="ru-RU" sz="3600" dirty="0">
                <a:solidFill>
                  <a:srgbClr val="7030A0"/>
                </a:solidFill>
              </a:rPr>
              <a:t>»</a:t>
            </a:r>
            <a:r>
              <a:rPr lang="ru-RU" sz="3600" dirty="0"/>
              <a:t>, в которой принимают участие представители Белорусского национального технического университета, Белорусского государственного университета и Объединенного института ядерных исследований НАН. </a:t>
            </a:r>
          </a:p>
        </p:txBody>
      </p:sp>
    </p:spTree>
    <p:extLst>
      <p:ext uri="{BB962C8B-B14F-4D97-AF65-F5344CB8AC3E}">
        <p14:creationId xmlns:p14="http://schemas.microsoft.com/office/powerpoint/2010/main" val="134883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0389" y="0"/>
            <a:ext cx="92943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Южно-Российский институт </a:t>
            </a:r>
            <a:endParaRPr lang="ru-RU" sz="40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управления </a:t>
            </a:r>
            <a:r>
              <a:rPr lang="ru-RU" sz="4000" b="1" dirty="0">
                <a:solidFill>
                  <a:srgbClr val="7030A0"/>
                </a:solidFill>
              </a:rPr>
              <a:t>- филиал </a:t>
            </a:r>
            <a:r>
              <a:rPr lang="ru-RU" sz="4000" b="1" dirty="0" err="1">
                <a:solidFill>
                  <a:srgbClr val="7030A0"/>
                </a:solidFill>
              </a:rPr>
              <a:t>РАНХиГС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1" y="1816558"/>
            <a:ext cx="108215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1. В настоящее время </a:t>
            </a:r>
            <a:r>
              <a:rPr lang="ru-RU" sz="3600" dirty="0" smtClean="0"/>
              <a:t>заключено </a:t>
            </a:r>
            <a:r>
              <a:rPr lang="ru-RU" sz="3600" b="1" dirty="0" smtClean="0">
                <a:solidFill>
                  <a:srgbClr val="7030A0"/>
                </a:solidFill>
              </a:rPr>
              <a:t>два </a:t>
            </a:r>
            <a:r>
              <a:rPr lang="ru-RU" sz="3600" b="1" dirty="0">
                <a:solidFill>
                  <a:srgbClr val="7030A0"/>
                </a:solidFill>
              </a:rPr>
              <a:t>соглашения </a:t>
            </a:r>
            <a:r>
              <a:rPr lang="ru-RU" sz="3600" dirty="0"/>
              <a:t>о сотрудничестве с образовательными организациями Республики Беларусь </a:t>
            </a:r>
            <a:r>
              <a:rPr lang="ru-RU" sz="3600" dirty="0" smtClean="0"/>
              <a:t>(Белорусский государственный университет и Академия </a:t>
            </a:r>
            <a:r>
              <a:rPr lang="ru-RU" sz="3600" dirty="0"/>
              <a:t>управления при Президенте Республики Беларусь).</a:t>
            </a:r>
          </a:p>
          <a:p>
            <a:r>
              <a:rPr lang="ru-RU" sz="3600" dirty="0"/>
              <a:t>2. В 2025 году ЮРИУ </a:t>
            </a:r>
            <a:r>
              <a:rPr lang="ru-RU" sz="3600" dirty="0" err="1"/>
              <a:t>РАНХиГС</a:t>
            </a:r>
            <a:r>
              <a:rPr lang="ru-RU" sz="3600" dirty="0"/>
              <a:t> провел две конференции с участием научных организаций Республики Беларусь.</a:t>
            </a:r>
          </a:p>
        </p:txBody>
      </p:sp>
      <p:pic>
        <p:nvPicPr>
          <p:cNvPr id="4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ЮРИУ РАНХиГС\Эмблема ЮРИУ РАНХиГС 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1" t="7922" r="14525" b="7899"/>
          <a:stretch/>
        </p:blipFill>
        <p:spPr bwMode="auto">
          <a:xfrm>
            <a:off x="10413304" y="12505"/>
            <a:ext cx="1778696" cy="21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17</a:t>
            </a:fld>
            <a:endParaRPr lang="ru-RU" sz="3600" b="1" dirty="0">
              <a:solidFill>
                <a:srgbClr val="3916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0286" y="-20538"/>
            <a:ext cx="87181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Донецкий национальный 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технический </a:t>
            </a:r>
            <a:r>
              <a:rPr lang="ru-RU" sz="3200" b="1" dirty="0">
                <a:solidFill>
                  <a:srgbClr val="7030A0"/>
                </a:solidFill>
              </a:rPr>
              <a:t>университет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1" y="1150141"/>
            <a:ext cx="11682637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Основной формой сотрудничества </a:t>
            </a:r>
            <a:r>
              <a:rPr lang="ru-RU" sz="2500" dirty="0" smtClean="0"/>
              <a:t>является </a:t>
            </a:r>
            <a:r>
              <a:rPr lang="ru-RU" sz="2500" dirty="0"/>
              <a:t>участие в </a:t>
            </a:r>
            <a:endParaRPr lang="ru-RU" sz="2500" dirty="0" smtClean="0"/>
          </a:p>
          <a:p>
            <a:r>
              <a:rPr lang="ru-RU" sz="2500" dirty="0" smtClean="0"/>
              <a:t>конференциях </a:t>
            </a:r>
            <a:r>
              <a:rPr lang="ru-RU" sz="2500" dirty="0" err="1" smtClean="0"/>
              <a:t>ДонНТУ</a:t>
            </a:r>
            <a:r>
              <a:rPr lang="ru-RU" sz="2500" dirty="0" smtClean="0"/>
              <a:t> </a:t>
            </a:r>
            <a:r>
              <a:rPr lang="ru-RU" sz="2500" dirty="0"/>
              <a:t>сотрудников </a:t>
            </a:r>
            <a:r>
              <a:rPr lang="ru-RU" sz="2500" b="1" dirty="0" smtClean="0">
                <a:solidFill>
                  <a:srgbClr val="7030A0"/>
                </a:solidFill>
              </a:rPr>
              <a:t>15 вузов Беларуси</a:t>
            </a:r>
            <a:r>
              <a:rPr lang="ru-RU" sz="2500" dirty="0" smtClean="0"/>
              <a:t>, в </a:t>
            </a:r>
            <a:r>
              <a:rPr lang="ru-RU" sz="2500" dirty="0" err="1" smtClean="0"/>
              <a:t>т.ч</a:t>
            </a:r>
            <a:r>
              <a:rPr lang="ru-RU" sz="2500" dirty="0" smtClean="0"/>
              <a:t>. </a:t>
            </a:r>
          </a:p>
          <a:p>
            <a:r>
              <a:rPr lang="ru-RU" sz="2500" dirty="0" smtClean="0"/>
              <a:t>Белорусского государственного </a:t>
            </a:r>
            <a:r>
              <a:rPr lang="ru-RU" sz="2500" dirty="0"/>
              <a:t>университета, Полесского государственного университета, Белорусского государственного аграрного технического университета, Белорусского государственного университета транспорта, Белорусского национального технического университета, Белорусского государственного университета информатики и радиоэлектроники, Витебского государственного технического университета, Витебского государственного медицинского университета, Академии управления при Президенте Республики Беларусь, Белорусского торгово-экономического университета потребительской кооперации, Института энергетики НАН Беларуси, Белорусского государственного экономического университета, Гродненского государственного университета, Брестского государственного технического университета, Минского государственного финансово-экономического колледжа.</a:t>
            </a:r>
          </a:p>
        </p:txBody>
      </p:sp>
      <p:pic>
        <p:nvPicPr>
          <p:cNvPr id="4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Фото здания и эмблема ДонНТУ\Фото здания ДонНТУ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312" y="13892"/>
            <a:ext cx="2876061" cy="191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18</a:t>
            </a:fld>
            <a:endParaRPr lang="ru-RU" sz="3600" b="1" dirty="0">
              <a:solidFill>
                <a:srgbClr val="3916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45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924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Не решенные проблемы сотрудничества (2024-2026 гг.)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19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8411" y="786068"/>
            <a:ext cx="11398685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/>
              <a:t>1. В 2026 г. ни один вуз Ростовской области и новых территорий не принял участие в совместном конкурсе проектов </a:t>
            </a:r>
            <a:r>
              <a:rPr lang="ru-RU" sz="2500" b="1" dirty="0">
                <a:solidFill>
                  <a:srgbClr val="7030A0"/>
                </a:solidFill>
              </a:rPr>
              <a:t>Белорусского фонда фундаментальных исследований и Российского научного фонда</a:t>
            </a:r>
            <a:r>
              <a:rPr lang="ru-RU" sz="2500" dirty="0"/>
              <a:t>, объявленном в марте 2026 г. </a:t>
            </a:r>
          </a:p>
          <a:p>
            <a:r>
              <a:rPr lang="ru-RU" sz="2500" dirty="0"/>
              <a:t>2. Вузы региона не поддержали в 2026 г. </a:t>
            </a:r>
            <a:r>
              <a:rPr lang="ru-RU" sz="2500" b="1" dirty="0">
                <a:solidFill>
                  <a:srgbClr val="7030A0"/>
                </a:solidFill>
              </a:rPr>
              <a:t>Союзный проект</a:t>
            </a:r>
            <a:r>
              <a:rPr lang="ru-RU" sz="2500" dirty="0">
                <a:solidFill>
                  <a:srgbClr val="7030A0"/>
                </a:solidFill>
              </a:rPr>
              <a:t> </a:t>
            </a:r>
            <a:r>
              <a:rPr lang="ru-RU" sz="2500" dirty="0"/>
              <a:t>от Брестского государственного технического университета по созданию в крупных городах России и Белоруссии так называемого «щелевого метро» (Приложение 7).</a:t>
            </a:r>
          </a:p>
          <a:p>
            <a:r>
              <a:rPr lang="ru-RU" sz="2500" dirty="0"/>
              <a:t>3. Сегодня высшие учебные заведения новых территорий (за исключением Донецкого национального технического университета) </a:t>
            </a:r>
            <a:r>
              <a:rPr lang="ru-RU" sz="2500" b="1" dirty="0">
                <a:solidFill>
                  <a:srgbClr val="7030A0"/>
                </a:solidFill>
              </a:rPr>
              <a:t>не сотрудничают</a:t>
            </a:r>
            <a:r>
              <a:rPr lang="ru-RU" sz="2500" dirty="0">
                <a:solidFill>
                  <a:srgbClr val="7030A0"/>
                </a:solidFill>
              </a:rPr>
              <a:t> </a:t>
            </a:r>
            <a:r>
              <a:rPr lang="ru-RU" sz="2500" dirty="0"/>
              <a:t>с вузами и научными организациями Республики Беларусь.</a:t>
            </a:r>
          </a:p>
          <a:p>
            <a:r>
              <a:rPr lang="ru-RU" sz="2500" dirty="0"/>
              <a:t>4. При формировании годовых планов научно-исследовательской деятельности во всех вузах не предусматриваются конкретные задания структурным подразделениям по российско-белорусскому сотрудничеству.</a:t>
            </a:r>
          </a:p>
          <a:p>
            <a:r>
              <a:rPr lang="ru-RU" sz="2500" dirty="0"/>
              <a:t>5. На ученых советах вузов (факультетов) не рассматриваются вопросы российско-белорусского сотрудничества, а также </a:t>
            </a:r>
            <a:r>
              <a:rPr lang="ru-RU" sz="2500" b="1" dirty="0">
                <a:solidFill>
                  <a:srgbClr val="7030A0"/>
                </a:solidFill>
              </a:rPr>
              <a:t>итоги выполнения</a:t>
            </a:r>
            <a:r>
              <a:rPr lang="ru-RU" sz="2500" dirty="0">
                <a:solidFill>
                  <a:srgbClr val="7030A0"/>
                </a:solidFill>
              </a:rPr>
              <a:t> </a:t>
            </a:r>
            <a:r>
              <a:rPr lang="ru-RU" sz="2500" dirty="0"/>
              <a:t>плановых научно-исследовательских работ в рамках заключенных соглашений. </a:t>
            </a:r>
          </a:p>
        </p:txBody>
      </p:sp>
    </p:spTree>
    <p:extLst>
      <p:ext uri="{BB962C8B-B14F-4D97-AF65-F5344CB8AC3E}">
        <p14:creationId xmlns:p14="http://schemas.microsoft.com/office/powerpoint/2010/main" val="98645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Федеральное </a:t>
            </a:r>
            <a:r>
              <a:rPr lang="ru-RU" sz="3600" b="1" dirty="0" smtClean="0">
                <a:solidFill>
                  <a:srgbClr val="7030A0"/>
                </a:solidFill>
              </a:rPr>
              <a:t>сотрудничество 1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56765" y="6369235"/>
            <a:ext cx="502920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2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5573" y="867644"/>
            <a:ext cx="1167425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1. Сейчас </a:t>
            </a:r>
            <a:r>
              <a:rPr lang="ru-RU" sz="3200" b="1" dirty="0"/>
              <a:t>создается единое научно-инновационное пространство России и Белоруссии, в котором должны участвовать вузы региона</a:t>
            </a:r>
            <a:r>
              <a:rPr lang="ru-RU" sz="3200" dirty="0"/>
              <a:t>. </a:t>
            </a:r>
          </a:p>
          <a:p>
            <a:r>
              <a:rPr lang="ru-RU" sz="3200" dirty="0"/>
              <a:t>2. На федеральном уровне Российско-Белорусское сотрудничество находится на постоянном контроле президентов </a:t>
            </a:r>
            <a:r>
              <a:rPr lang="ru-RU" sz="3200" b="1" dirty="0">
                <a:solidFill>
                  <a:srgbClr val="7030A0"/>
                </a:solidFill>
              </a:rPr>
              <a:t>Путина В.В.</a:t>
            </a:r>
            <a:r>
              <a:rPr lang="ru-RU" sz="3200" b="1" dirty="0">
                <a:solidFill>
                  <a:srgbClr val="7C5EB6"/>
                </a:solidFill>
              </a:rPr>
              <a:t> </a:t>
            </a:r>
            <a:r>
              <a:rPr lang="ru-RU" sz="3200" dirty="0"/>
              <a:t>и </a:t>
            </a:r>
            <a:r>
              <a:rPr lang="ru-RU" sz="3200" b="1" dirty="0">
                <a:solidFill>
                  <a:srgbClr val="7030A0"/>
                </a:solidFill>
              </a:rPr>
              <a:t>Лукашенко А.Г.</a:t>
            </a:r>
            <a:r>
              <a:rPr lang="ru-RU" sz="3200" dirty="0">
                <a:solidFill>
                  <a:srgbClr val="7030A0"/>
                </a:solidFill>
              </a:rPr>
              <a:t>,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dirty="0"/>
              <a:t>рассматривается на заседаниях Высшего Государственного Совета Союзного Государства, Форумах регионов России и Беларуси с участием </a:t>
            </a:r>
            <a:r>
              <a:rPr lang="ru-RU" sz="3200" b="1" dirty="0">
                <a:solidFill>
                  <a:srgbClr val="7030A0"/>
                </a:solidFill>
              </a:rPr>
              <a:t>Матвиенко В.И.</a:t>
            </a:r>
            <a:r>
              <a:rPr lang="ru-RU" sz="3200" b="1" dirty="0"/>
              <a:t>, </a:t>
            </a:r>
            <a:r>
              <a:rPr lang="ru-RU" sz="3200" dirty="0"/>
              <a:t>а также в рамках </a:t>
            </a:r>
            <a:r>
              <a:rPr lang="ru-RU" sz="3200" b="1" dirty="0">
                <a:solidFill>
                  <a:srgbClr val="7030A0"/>
                </a:solidFill>
              </a:rPr>
              <a:t>военно-научного</a:t>
            </a:r>
            <a:r>
              <a:rPr lang="ru-RU" sz="3200" dirty="0"/>
              <a:t> </a:t>
            </a:r>
            <a:r>
              <a:rPr lang="ru-RU" sz="3200" dirty="0" smtClean="0"/>
              <a:t>сотрудничества.</a:t>
            </a:r>
            <a:endParaRPr lang="ru-RU" sz="3200" dirty="0"/>
          </a:p>
          <a:p>
            <a:r>
              <a:rPr lang="ru-RU" sz="3200" dirty="0"/>
              <a:t>3. Предусмотрена ответственность отраслевых министерств и государственных структур по решению конкретных проблем развития Союзного государства, в </a:t>
            </a:r>
            <a:r>
              <a:rPr lang="ru-RU" sz="3200" dirty="0" err="1"/>
              <a:t>т.ч</a:t>
            </a:r>
            <a:r>
              <a:rPr lang="ru-RU" sz="3200" dirty="0"/>
              <a:t>. </a:t>
            </a:r>
            <a:r>
              <a:rPr lang="ru-RU" sz="3200" b="1" dirty="0">
                <a:solidFill>
                  <a:srgbClr val="7030A0"/>
                </a:solidFill>
              </a:rPr>
              <a:t>в области науки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350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Проект решения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20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255" y="996951"/>
            <a:ext cx="112358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1. Принять информацию Прокопенко Н.Н. о сотрудничестве в 2024-2026 гг. вузов Ростовской области и новых территорий с Республикой Беларусь к сведению.</a:t>
            </a:r>
          </a:p>
          <a:p>
            <a:r>
              <a:rPr lang="ru-RU" sz="2800" dirty="0"/>
              <a:t>2. Отметить </a:t>
            </a:r>
            <a:r>
              <a:rPr lang="ru-RU" sz="2800" b="1" dirty="0">
                <a:solidFill>
                  <a:srgbClr val="7030A0"/>
                </a:solidFill>
              </a:rPr>
              <a:t>высокую результативность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/>
              <a:t>сотрудничества с научными организациями НАН и вузами Республики Беларусь: </a:t>
            </a:r>
          </a:p>
          <a:p>
            <a:pPr lvl="0"/>
            <a:r>
              <a:rPr lang="ru-RU" sz="2800" dirty="0"/>
              <a:t>в области совместных фундаментальных и прикладных исследований - ЮФУ, ДГТУ, РГУПС, ЮРГПУ (НПИ), РГЭУ (РИНХ), </a:t>
            </a:r>
            <a:r>
              <a:rPr lang="ru-RU" sz="2800" dirty="0" err="1"/>
              <a:t>РостГМУ</a:t>
            </a:r>
            <a:r>
              <a:rPr lang="ru-RU" sz="2800" dirty="0"/>
              <a:t>;</a:t>
            </a:r>
          </a:p>
          <a:p>
            <a:pPr lvl="0"/>
            <a:r>
              <a:rPr lang="ru-RU" sz="2800" dirty="0"/>
              <a:t>проведения научных мероприятий - ЮФУ, ДГТУ, РГУПС, ЮРГПУ (НПИ), РГЭУ (РИНХ),  ВИТИ НИЯУ МИФИ, </a:t>
            </a:r>
            <a:r>
              <a:rPr lang="ru-RU" sz="2800" dirty="0" err="1"/>
              <a:t>ДонНТУ</a:t>
            </a:r>
            <a:r>
              <a:rPr lang="ru-RU" sz="2800" dirty="0"/>
              <a:t>, </a:t>
            </a:r>
            <a:r>
              <a:rPr lang="ru-RU" sz="2800" dirty="0" err="1"/>
              <a:t>РостГМУ</a:t>
            </a:r>
            <a:r>
              <a:rPr lang="ru-RU" sz="2800" dirty="0"/>
              <a:t>, ЮРИУ – филиал </a:t>
            </a:r>
            <a:r>
              <a:rPr lang="ru-RU" sz="2800" dirty="0" err="1"/>
              <a:t>РАНХиГС</a:t>
            </a:r>
            <a:r>
              <a:rPr lang="ru-RU" sz="2800" dirty="0"/>
              <a:t>; </a:t>
            </a:r>
          </a:p>
          <a:p>
            <a:pPr lvl="0"/>
            <a:r>
              <a:rPr lang="ru-RU" sz="2800" dirty="0"/>
              <a:t>обмена опытом организации учебного процесса и академической мобильности - ЮФУ, ДГТУ, Донской ГАУ, ВИТИ НИЯУ МИФИ. </a:t>
            </a:r>
          </a:p>
        </p:txBody>
      </p:sp>
    </p:spTree>
    <p:extLst>
      <p:ext uri="{BB962C8B-B14F-4D97-AF65-F5344CB8AC3E}">
        <p14:creationId xmlns:p14="http://schemas.microsoft.com/office/powerpoint/2010/main" val="127427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Проект решения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21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5781" y="520963"/>
            <a:ext cx="1123584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3</a:t>
            </a:r>
            <a:r>
              <a:rPr lang="ru-RU" sz="2400" dirty="0"/>
              <a:t>. Рекомендовать руководителям образовательных организаций высшего образования Ростовской области и новых территорий: </a:t>
            </a:r>
          </a:p>
          <a:p>
            <a:r>
              <a:rPr lang="ru-RU" sz="2400" dirty="0"/>
              <a:t>- продолжить организационную работу по созданию единого научно-инновационного пространства Союзного Государства, расширению российско-белорусского сотрудничества с учетом новых технологических запросов учреждений НАН Республики Беларусь и решений </a:t>
            </a:r>
            <a:r>
              <a:rPr lang="en-US" sz="2400" dirty="0"/>
              <a:t>XIII</a:t>
            </a:r>
            <a:r>
              <a:rPr lang="ru-RU" sz="2400" dirty="0"/>
              <a:t> Форума регионов России и Беларуси (24-27.06.2026);</a:t>
            </a:r>
          </a:p>
          <a:p>
            <a:r>
              <a:rPr lang="ru-RU" sz="2400" dirty="0"/>
              <a:t>- планировать на ученых советах вузов (факультетов) ежегодную отчетность о результатах выполнения действующих договоров о научно-техническом сотрудничестве и учебно-научной деятельности с образовательными и научными организациями Республики Беларусь;</a:t>
            </a:r>
          </a:p>
          <a:p>
            <a:r>
              <a:rPr lang="ru-RU" sz="2400" dirty="0"/>
              <a:t>- рекомендовать для внедрения актуальных разработок вузов прямое сотрудничество с Генеральным консульством Республики Беларусь в г. Ростове-на-Дону; </a:t>
            </a:r>
          </a:p>
          <a:p>
            <a:r>
              <a:rPr lang="ru-RU" sz="2400" dirty="0"/>
              <a:t>- принять участие в </a:t>
            </a:r>
            <a:r>
              <a:rPr lang="ru-RU" sz="2400" b="1" dirty="0">
                <a:solidFill>
                  <a:srgbClr val="7030A0"/>
                </a:solidFill>
              </a:rPr>
              <a:t>научном сопровождении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/>
              <a:t>новых соглашений и договоров с учетом трендов развития крупных научно-производственных объединений Республики Беларусь и решений </a:t>
            </a:r>
            <a:r>
              <a:rPr lang="en-US" sz="2400" dirty="0"/>
              <a:t>XIII</a:t>
            </a:r>
            <a:r>
              <a:rPr lang="ru-RU" sz="2400" dirty="0"/>
              <a:t> Форума регионов России и Беларуси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997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Проект решения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22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203" y="685860"/>
            <a:ext cx="115615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4. Обратить внимание руководителей вузов новых территорий на перспективность сотрудничества с научными и образовательными организациями Республики Беларусь.</a:t>
            </a:r>
          </a:p>
          <a:p>
            <a:r>
              <a:rPr lang="ru-RU" sz="2400" dirty="0"/>
              <a:t>5. Рекомендовать Секции вузовской науки и инноваций: </a:t>
            </a:r>
          </a:p>
          <a:p>
            <a:r>
              <a:rPr lang="ru-RU" sz="2400" dirty="0"/>
              <a:t>- продолжить координацию вузов Ростовской области и новых территорий, направленную на их участие в грантах РНФ и БРФФИ, государственных научных программах Республики Беларусь, программах Союзного государства;  </a:t>
            </a:r>
          </a:p>
          <a:p>
            <a:r>
              <a:rPr lang="ru-RU" sz="2400" dirty="0"/>
              <a:t>- обобщить накопленный в 2025-2026 гг. опыт сотрудничества вузов Ростовской области и новых территорий и подготовить в 2028 г. пленарное заседание совета ректоров по данному вопросу.</a:t>
            </a:r>
          </a:p>
          <a:p>
            <a:r>
              <a:rPr lang="ru-RU" sz="2400" dirty="0"/>
              <a:t>6. Рекомендовать редакции общевузовской газеты «Академия»   (А.Л. Березняк) обсуждение проблем российско-белорусского сотрудничества с учетом результатов поездки делегации Ростовской области на </a:t>
            </a:r>
            <a:r>
              <a:rPr lang="en-US" sz="2400" b="1" dirty="0">
                <a:solidFill>
                  <a:srgbClr val="7030A0"/>
                </a:solidFill>
              </a:rPr>
              <a:t>XIII</a:t>
            </a:r>
            <a:r>
              <a:rPr lang="ru-RU" sz="2400" b="1" dirty="0">
                <a:solidFill>
                  <a:srgbClr val="7030A0"/>
                </a:solidFill>
              </a:rPr>
              <a:t> Форум регионов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/>
              <a:t>России и Беларуси, а также подписания </a:t>
            </a:r>
            <a:r>
              <a:rPr lang="ru-RU" sz="2400" b="1" dirty="0">
                <a:solidFill>
                  <a:srgbClr val="7030A0"/>
                </a:solidFill>
              </a:rPr>
              <a:t>новых договоров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/>
              <a:t>о научно-техническом сотрудничестве с вузами Беларуси и Национальной академии наук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8120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0538"/>
            <a:ext cx="12037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7030A0"/>
                </a:solidFill>
                <a:latin typeface="Calibri"/>
                <a:cs typeface="+mn-cs"/>
              </a:rPr>
              <a:t>Приложения к докладу Прокопенко Н.Н. размещены по 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cs typeface="+mn-cs"/>
              </a:rPr>
              <a:t>адресу</a:t>
            </a:r>
          </a:p>
          <a:p>
            <a:pPr algn="ctr"/>
            <a:r>
              <a:rPr lang="ru-RU" sz="2000" u="sng" dirty="0">
                <a:hlinkClick r:id="rId2"/>
              </a:rPr>
              <a:t>https://</a:t>
            </a:r>
            <a:r>
              <a:rPr lang="ru-RU" sz="2000" u="sng" dirty="0" smtClean="0">
                <a:hlinkClick r:id="rId2"/>
              </a:rPr>
              <a:t>disk.yandex.ru/d/6MUcxf2aHDuqYg</a:t>
            </a:r>
            <a:endParaRPr lang="ru-RU" sz="3200" b="1" dirty="0">
              <a:solidFill>
                <a:srgbClr val="7030A0"/>
              </a:solidFill>
              <a:latin typeface="Calibri"/>
              <a:cs typeface="+mn-cs"/>
            </a:endParaRP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35221" y="6319131"/>
            <a:ext cx="764089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23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255" y="856944"/>
            <a:ext cx="1167425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1. Сотрудничество вузов Ростовской области и новых территорий с Республикой Беларусь (2024-2026 гг.)</a:t>
            </a:r>
          </a:p>
          <a:p>
            <a:r>
              <a:rPr lang="ru-RU" sz="2000" dirty="0"/>
              <a:t>- Южный федеральный университет</a:t>
            </a:r>
          </a:p>
          <a:p>
            <a:r>
              <a:rPr lang="ru-RU" sz="2000" dirty="0"/>
              <a:t>- Донской государственный технический университет</a:t>
            </a:r>
          </a:p>
          <a:p>
            <a:r>
              <a:rPr lang="ru-RU" sz="2000" dirty="0"/>
              <a:t>- Южно-Российский государственный политехнический университет (НПИ) им. М.И. Платова</a:t>
            </a:r>
          </a:p>
          <a:p>
            <a:r>
              <a:rPr lang="ru-RU" sz="2000" dirty="0"/>
              <a:t>- Ростовский государственный экономический университет (РИНХ)</a:t>
            </a:r>
          </a:p>
          <a:p>
            <a:r>
              <a:rPr lang="ru-RU" sz="2000" dirty="0"/>
              <a:t>- Южно-Российский институт управления - филиал </a:t>
            </a:r>
            <a:r>
              <a:rPr lang="ru-RU" sz="2000" dirty="0" err="1"/>
              <a:t>РАНХиГС</a:t>
            </a:r>
            <a:endParaRPr lang="ru-RU" sz="2000" dirty="0"/>
          </a:p>
          <a:p>
            <a:r>
              <a:rPr lang="ru-RU" sz="2000" dirty="0"/>
              <a:t>- Ростовский государственный медицинский университет</a:t>
            </a:r>
          </a:p>
          <a:p>
            <a:r>
              <a:rPr lang="ru-RU" sz="2000" dirty="0"/>
              <a:t>- Ростовский государственный университет путей сообщения</a:t>
            </a:r>
          </a:p>
          <a:p>
            <a:r>
              <a:rPr lang="ru-RU" sz="2000" dirty="0"/>
              <a:t>- Донской государственный аграрный университет</a:t>
            </a:r>
          </a:p>
          <a:p>
            <a:r>
              <a:rPr lang="ru-RU" sz="2000" dirty="0"/>
              <a:t>- </a:t>
            </a:r>
            <a:r>
              <a:rPr lang="ru-RU" sz="2000" dirty="0" err="1"/>
              <a:t>Волгодонский</a:t>
            </a:r>
            <a:r>
              <a:rPr lang="ru-RU" sz="2000" dirty="0"/>
              <a:t> инженерно-технический институт – филиал НИЯУ МИФИ (ВИТИ НИЯУ МИФИ)</a:t>
            </a:r>
          </a:p>
          <a:p>
            <a:r>
              <a:rPr lang="ru-RU" sz="2000" dirty="0"/>
              <a:t>- Приазовский государственный технический университет (филиал) НИУ МГСУ</a:t>
            </a:r>
          </a:p>
          <a:p>
            <a:r>
              <a:rPr lang="ru-RU" sz="2000" dirty="0"/>
              <a:t>- Донецкий национальный технический университет</a:t>
            </a:r>
          </a:p>
          <a:p>
            <a:r>
              <a:rPr lang="ru-RU" sz="2000" dirty="0"/>
              <a:t>2. Программа </a:t>
            </a:r>
            <a:r>
              <a:rPr lang="en-US" sz="2000" dirty="0"/>
              <a:t>XIII</a:t>
            </a:r>
            <a:r>
              <a:rPr lang="ru-RU" sz="2000" dirty="0"/>
              <a:t> Форума регионов Беларуси и России (24-26.06.2026)</a:t>
            </a:r>
          </a:p>
          <a:p>
            <a:r>
              <a:rPr lang="ru-RU" sz="2000" dirty="0"/>
              <a:t>3. Опережающие разработки НАН Беларуси (286 с.).</a:t>
            </a:r>
          </a:p>
          <a:p>
            <a:r>
              <a:rPr lang="ru-RU" sz="2000" dirty="0"/>
              <a:t>4. Основные направления НИР Объединенного института проблем информатики НАН Беларуси (30 стр.)</a:t>
            </a:r>
          </a:p>
          <a:p>
            <a:r>
              <a:rPr lang="ru-RU" sz="2000" dirty="0"/>
              <a:t>5. Бизнес-предложения Института математики НАН Беларуси.</a:t>
            </a:r>
          </a:p>
          <a:p>
            <a:r>
              <a:rPr lang="ru-RU" sz="2000" dirty="0"/>
              <a:t>6. Продукция и услуги Минского НИИ радиоматериалов НАН Беларуси.</a:t>
            </a:r>
          </a:p>
          <a:p>
            <a:r>
              <a:rPr lang="ru-RU" sz="2000" dirty="0"/>
              <a:t>7. Проект Союзного государства по щелевому метро.</a:t>
            </a:r>
          </a:p>
          <a:p>
            <a:r>
              <a:rPr lang="ru-RU" sz="2000" dirty="0"/>
              <a:t>8. Стратегия развития Холдинга «Интеграл».</a:t>
            </a:r>
          </a:p>
        </p:txBody>
      </p:sp>
    </p:spTree>
    <p:extLst>
      <p:ext uri="{BB962C8B-B14F-4D97-AF65-F5344CB8AC3E}">
        <p14:creationId xmlns:p14="http://schemas.microsoft.com/office/powerpoint/2010/main" val="126360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7222" y="2467627"/>
            <a:ext cx="119247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7030A0"/>
                </a:solidFill>
              </a:rPr>
              <a:t>Благодарю за внимание!</a:t>
            </a:r>
            <a:endParaRPr lang="ru-RU" sz="7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39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Федеральное </a:t>
            </a:r>
            <a:r>
              <a:rPr lang="ru-RU" sz="3600" b="1" dirty="0" smtClean="0">
                <a:solidFill>
                  <a:srgbClr val="7030A0"/>
                </a:solidFill>
              </a:rPr>
              <a:t>сотрудничество 2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94343" y="6306606"/>
            <a:ext cx="502920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3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pic>
        <p:nvPicPr>
          <p:cNvPr id="1026" name="Picture 2" descr="D:\Совет ректоров вузов РО 23.12.14 секция по науке\Пленум в мае-июне 2026 по Беларуси\презентация\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50"/>
          <a:stretch/>
        </p:blipFill>
        <p:spPr bwMode="auto">
          <a:xfrm>
            <a:off x="6350697" y="1240074"/>
            <a:ext cx="5549030" cy="439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 Президентом Белоруссии Александром Лукашенко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1"/>
          <a:stretch/>
        </p:blipFill>
        <p:spPr bwMode="auto">
          <a:xfrm>
            <a:off x="62629" y="1240076"/>
            <a:ext cx="6111313" cy="439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00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11704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XIII</a:t>
            </a:r>
            <a:r>
              <a:rPr lang="ru-RU" sz="3600" b="1" dirty="0">
                <a:solidFill>
                  <a:srgbClr val="7030A0"/>
                </a:solidFill>
              </a:rPr>
              <a:t> Форум регионов России и Беларуси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4239" y="6381761"/>
            <a:ext cx="502920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4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5573" y="742385"/>
            <a:ext cx="11548997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100" dirty="0"/>
              <a:t>Через 3 дня в Минске состоится </a:t>
            </a:r>
            <a:r>
              <a:rPr lang="en-US" sz="3100" b="1" dirty="0">
                <a:solidFill>
                  <a:srgbClr val="7030A0"/>
                </a:solidFill>
              </a:rPr>
              <a:t>XIII</a:t>
            </a:r>
            <a:r>
              <a:rPr lang="ru-RU" sz="3100" b="1" dirty="0">
                <a:solidFill>
                  <a:srgbClr val="7030A0"/>
                </a:solidFill>
              </a:rPr>
              <a:t> Форум регионов России и Беларуси</a:t>
            </a:r>
            <a:r>
              <a:rPr lang="ru-RU" sz="3100" dirty="0"/>
              <a:t>, в котором примет участие председатель Совета Федерации </a:t>
            </a:r>
            <a:r>
              <a:rPr lang="ru-RU" sz="3100" b="1" dirty="0">
                <a:solidFill>
                  <a:srgbClr val="7030A0"/>
                </a:solidFill>
              </a:rPr>
              <a:t>Матвиенко В.И.</a:t>
            </a:r>
            <a:r>
              <a:rPr lang="ru-RU" sz="3100" dirty="0"/>
              <a:t>, </a:t>
            </a:r>
            <a:r>
              <a:rPr lang="ru-RU" sz="3100" b="1" dirty="0">
                <a:solidFill>
                  <a:srgbClr val="7030A0"/>
                </a:solidFill>
              </a:rPr>
              <a:t>ее несколько заместителей</a:t>
            </a:r>
            <a:r>
              <a:rPr lang="ru-RU" sz="3100" dirty="0"/>
              <a:t>, </a:t>
            </a:r>
            <a:r>
              <a:rPr lang="ru-RU" sz="3100" b="1" dirty="0">
                <a:solidFill>
                  <a:srgbClr val="7030A0"/>
                </a:solidFill>
              </a:rPr>
              <a:t>а также руководители комитетов</a:t>
            </a:r>
            <a:r>
              <a:rPr lang="ru-RU" sz="3100" dirty="0">
                <a:solidFill>
                  <a:srgbClr val="7030A0"/>
                </a:solidFill>
              </a:rPr>
              <a:t> </a:t>
            </a:r>
            <a:r>
              <a:rPr lang="ru-RU" sz="3100" dirty="0"/>
              <a:t>по науке и образованию, агропродовольственной политике, экономической политике, социальной политике. Бизнес будет представлен президентом Торгово-промышленной палаты, зам. министра промышленности и торговли РФ, руководителем Федерального агентства по техническому регулированию и т.п. В рамках Форума планируется подписание новых документов о сотрудничестве.</a:t>
            </a:r>
          </a:p>
          <a:p>
            <a:r>
              <a:rPr lang="ru-RU" sz="3100" dirty="0"/>
              <a:t>В работе </a:t>
            </a:r>
            <a:r>
              <a:rPr lang="ru-RU" sz="3100" dirty="0" smtClean="0"/>
              <a:t>Форума будут </a:t>
            </a:r>
            <a:r>
              <a:rPr lang="ru-RU" sz="3100" dirty="0"/>
              <a:t>участвовать более 70 делегаций от субъектов Российской Федерации, в </a:t>
            </a:r>
            <a:r>
              <a:rPr lang="ru-RU" sz="3100" dirty="0" err="1"/>
              <a:t>т.ч</a:t>
            </a:r>
            <a:r>
              <a:rPr lang="ru-RU" sz="3100" dirty="0"/>
              <a:t>. от Ростовской области. </a:t>
            </a:r>
          </a:p>
        </p:txBody>
      </p:sp>
    </p:spTree>
    <p:extLst>
      <p:ext uri="{BB962C8B-B14F-4D97-AF65-F5344CB8AC3E}">
        <p14:creationId xmlns:p14="http://schemas.microsoft.com/office/powerpoint/2010/main" val="62043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Региональное </a:t>
            </a:r>
            <a:r>
              <a:rPr lang="ru-RU" sz="3600" b="1" dirty="0" smtClean="0">
                <a:solidFill>
                  <a:srgbClr val="7030A0"/>
                </a:solidFill>
              </a:rPr>
              <a:t>сотрудничество 1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94343" y="6243975"/>
            <a:ext cx="502920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5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pic>
        <p:nvPicPr>
          <p:cNvPr id="2050" name="Picture 2" descr="D:\Совет ректоров вузов РО 23.12.14 секция по науке\Пленум в мае-июне 2026 по Беларуси\презентация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07"/>
          <a:stretch/>
        </p:blipFill>
        <p:spPr bwMode="auto">
          <a:xfrm>
            <a:off x="194675" y="909099"/>
            <a:ext cx="5805292" cy="523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936885"/>
            <a:ext cx="5828540" cy="522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74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Региональное </a:t>
            </a:r>
            <a:r>
              <a:rPr lang="ru-RU" sz="3600" b="1" dirty="0" smtClean="0">
                <a:solidFill>
                  <a:srgbClr val="7030A0"/>
                </a:solidFill>
              </a:rPr>
              <a:t>сотрудничество 2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56765" y="6319131"/>
            <a:ext cx="502920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6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942" y="789636"/>
            <a:ext cx="1171183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dirty="0" smtClean="0"/>
              <a:t>В </a:t>
            </a:r>
            <a:r>
              <a:rPr lang="ru-RU" sz="3400" dirty="0"/>
              <a:t>ноябре 2025 г. прошел визит делегации Ростовской области в г. Минск. В рамках визита состоялись встречи Губернатора РО </a:t>
            </a:r>
            <a:r>
              <a:rPr lang="ru-RU" sz="3400" b="1" dirty="0">
                <a:solidFill>
                  <a:srgbClr val="7030A0"/>
                </a:solidFill>
              </a:rPr>
              <a:t>Слюсаря Ю.Б. </a:t>
            </a:r>
            <a:r>
              <a:rPr lang="ru-RU" sz="3400" dirty="0"/>
              <a:t>с </a:t>
            </a:r>
            <a:r>
              <a:rPr lang="ru-RU" sz="3400" dirty="0" smtClean="0"/>
              <a:t>Президентом </a:t>
            </a:r>
            <a:r>
              <a:rPr lang="ru-RU" sz="3400" b="1" dirty="0">
                <a:solidFill>
                  <a:srgbClr val="7030A0"/>
                </a:solidFill>
              </a:rPr>
              <a:t>Лукашенко А.Г.</a:t>
            </a:r>
            <a:r>
              <a:rPr lang="ru-RU" sz="3400" dirty="0"/>
              <a:t>, который </a:t>
            </a:r>
            <a:r>
              <a:rPr lang="ru-RU" sz="3400" dirty="0" smtClean="0"/>
              <a:t>отметил </a:t>
            </a:r>
            <a:r>
              <a:rPr lang="ru-RU" sz="3400" dirty="0"/>
              <a:t>важность взаимодействия в аграрной </a:t>
            </a:r>
            <a:r>
              <a:rPr lang="ru-RU" sz="3400" dirty="0" smtClean="0"/>
              <a:t>сфере, </a:t>
            </a:r>
            <a:r>
              <a:rPr lang="ru-RU" sz="3400" dirty="0" err="1" smtClean="0"/>
              <a:t>станкостароении</a:t>
            </a:r>
            <a:r>
              <a:rPr lang="ru-RU" sz="3400" dirty="0" smtClean="0"/>
              <a:t> </a:t>
            </a:r>
            <a:r>
              <a:rPr lang="ru-RU" sz="3400" b="1" dirty="0" smtClean="0">
                <a:solidFill>
                  <a:srgbClr val="7030A0"/>
                </a:solidFill>
              </a:rPr>
              <a:t>и науке</a:t>
            </a:r>
            <a:r>
              <a:rPr lang="ru-RU" sz="3400" dirty="0" smtClean="0"/>
              <a:t>. В </a:t>
            </a:r>
            <a:r>
              <a:rPr lang="ru-RU" sz="3400" dirty="0"/>
              <a:t>ноябре 2025 г. в РО приняли белорусскую делегацию под руководством </a:t>
            </a:r>
            <a:r>
              <a:rPr lang="ru-RU" sz="3400" b="1" dirty="0">
                <a:solidFill>
                  <a:srgbClr val="7030A0"/>
                </a:solidFill>
              </a:rPr>
              <a:t>Главы Администрации Президента</a:t>
            </a:r>
            <a:r>
              <a:rPr lang="ru-RU" sz="3400" dirty="0"/>
              <a:t> Республики Беларусь Крутого Д.И. В феврале 2026 г. состоялся визит в Ростовскую область делегации </a:t>
            </a:r>
            <a:r>
              <a:rPr lang="ru-RU" sz="3400" b="1" dirty="0" err="1">
                <a:solidFill>
                  <a:srgbClr val="7030A0"/>
                </a:solidFill>
              </a:rPr>
              <a:t>станко</a:t>
            </a:r>
            <a:r>
              <a:rPr lang="ru-RU" sz="3400" b="1" dirty="0">
                <a:solidFill>
                  <a:srgbClr val="7030A0"/>
                </a:solidFill>
              </a:rPr>
              <a:t>-инструментальных </a:t>
            </a:r>
            <a:r>
              <a:rPr lang="ru-RU" sz="3400" b="1" dirty="0" smtClean="0">
                <a:solidFill>
                  <a:srgbClr val="7030A0"/>
                </a:solidFill>
              </a:rPr>
              <a:t>организаций</a:t>
            </a:r>
            <a:r>
              <a:rPr lang="ru-RU" sz="3400" dirty="0" smtClean="0"/>
              <a:t>. </a:t>
            </a:r>
            <a:r>
              <a:rPr lang="ru-RU" sz="3400" dirty="0" smtClean="0"/>
              <a:t>В </a:t>
            </a:r>
            <a:r>
              <a:rPr lang="ru-RU" sz="3400" dirty="0"/>
              <a:t>2025 г. </a:t>
            </a:r>
            <a:r>
              <a:rPr lang="ru-RU" sz="3400" dirty="0" smtClean="0"/>
              <a:t>  </a:t>
            </a:r>
            <a:r>
              <a:rPr lang="ru-RU" sz="3400" dirty="0"/>
              <a:t>Минск </a:t>
            </a:r>
            <a:r>
              <a:rPr lang="ru-RU" sz="3400" dirty="0" smtClean="0"/>
              <a:t>посетила делегация </a:t>
            </a:r>
            <a:r>
              <a:rPr lang="ru-RU" sz="3400" dirty="0"/>
              <a:t>РО под руководством министра промышленности РО.</a:t>
            </a:r>
          </a:p>
        </p:txBody>
      </p:sp>
    </p:spTree>
    <p:extLst>
      <p:ext uri="{BB962C8B-B14F-4D97-AF65-F5344CB8AC3E}">
        <p14:creationId xmlns:p14="http://schemas.microsoft.com/office/powerpoint/2010/main" val="58821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48738"/>
            <a:ext cx="12191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Перспективные </a:t>
            </a:r>
            <a:r>
              <a:rPr lang="ru-RU" sz="3200" b="1" dirty="0">
                <a:solidFill>
                  <a:srgbClr val="7030A0"/>
                </a:solidFill>
              </a:rPr>
              <a:t>направления </a:t>
            </a:r>
            <a:r>
              <a:rPr lang="ru-RU" sz="3200" b="1" dirty="0" smtClean="0">
                <a:solidFill>
                  <a:srgbClr val="7030A0"/>
                </a:solidFill>
              </a:rPr>
              <a:t>научного сотрудничества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вузов </a:t>
            </a:r>
            <a:r>
              <a:rPr lang="ru-RU" sz="3200" b="1" dirty="0">
                <a:solidFill>
                  <a:srgbClr val="7030A0"/>
                </a:solidFill>
              </a:rPr>
              <a:t>с Республикой Беларусь</a:t>
            </a:r>
            <a:endParaRPr lang="ru-RU" sz="3200" dirty="0" smtClean="0">
              <a:solidFill>
                <a:srgbClr val="7030A0"/>
              </a:solidFill>
            </a:endParaRP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94343" y="6281554"/>
            <a:ext cx="502920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7</a:t>
            </a:fld>
            <a:endParaRPr lang="ru-RU" sz="3600" b="1" dirty="0">
              <a:solidFill>
                <a:srgbClr val="3916BA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885" y="939948"/>
            <a:ext cx="1142373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/>
              <a:t>Белорусские научные и образовательные организации ведут активный поиск </a:t>
            </a:r>
            <a:r>
              <a:rPr lang="ru-RU" sz="2600" dirty="0" smtClean="0"/>
              <a:t>партнеров </a:t>
            </a:r>
            <a:r>
              <a:rPr lang="ru-RU" sz="2600" dirty="0"/>
              <a:t>в России по конкретным научным направлениям, публикуют на своих </a:t>
            </a:r>
            <a:r>
              <a:rPr lang="ru-RU" sz="2600" dirty="0" smtClean="0"/>
              <a:t>сайтах так </a:t>
            </a:r>
            <a:r>
              <a:rPr lang="ru-RU" sz="2600" dirty="0"/>
              <a:t>называемые </a:t>
            </a:r>
            <a:r>
              <a:rPr lang="ru-RU" sz="2600" b="1" dirty="0" smtClean="0">
                <a:solidFill>
                  <a:srgbClr val="7030A0"/>
                </a:solidFill>
              </a:rPr>
              <a:t>«технологические запросы»</a:t>
            </a:r>
            <a:r>
              <a:rPr lang="ru-RU" sz="2600" dirty="0" smtClean="0"/>
              <a:t>, </a:t>
            </a:r>
            <a:r>
              <a:rPr lang="ru-RU" sz="2600" dirty="0"/>
              <a:t>по которым предлагается </a:t>
            </a:r>
            <a:r>
              <a:rPr lang="ru-RU" sz="2600" dirty="0" smtClean="0"/>
              <a:t>сотрудничество. </a:t>
            </a:r>
            <a:r>
              <a:rPr lang="ru-RU" sz="2600" dirty="0"/>
              <a:t>В первую очередь это структуры Национальной академии наук</a:t>
            </a:r>
            <a:r>
              <a:rPr lang="ru-RU" sz="2600" dirty="0" smtClean="0"/>
              <a:t>:</a:t>
            </a:r>
            <a:endParaRPr lang="ru-RU" sz="2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688118"/>
              </p:ext>
            </p:extLst>
          </p:nvPr>
        </p:nvGraphicFramePr>
        <p:xfrm>
          <a:off x="425886" y="3038443"/>
          <a:ext cx="11536470" cy="31629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7633"/>
                <a:gridCol w="576883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- Институт технической акустики НАН,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effectLst/>
                        </a:rPr>
                        <a:t>- Институт </a:t>
                      </a:r>
                      <a:r>
                        <a:rPr lang="ru-RU" sz="2600" dirty="0">
                          <a:effectLst/>
                        </a:rPr>
                        <a:t>порошковой </a:t>
                      </a:r>
                      <a:r>
                        <a:rPr lang="ru-RU" sz="2600" dirty="0" smtClean="0">
                          <a:effectLst/>
                        </a:rPr>
                        <a:t>металлургии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effectLst/>
                        </a:rPr>
                        <a:t>  НАН</a:t>
                      </a:r>
                      <a:r>
                        <a:rPr lang="ru-RU" sz="2600" dirty="0"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- ОПК «Феррит» НАН,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- Институт механики НАН,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- Физико-технический институт НАН,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- Институт технологий металлов НАН</a:t>
                      </a:r>
                      <a:r>
                        <a:rPr lang="ru-RU" sz="2600" dirty="0" smtClean="0">
                          <a:effectLst/>
                        </a:rPr>
                        <a:t>,</a:t>
                      </a:r>
                      <a:endParaRPr lang="ru-RU" sz="2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- Институт прикладной физики НАН,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effectLst/>
                        </a:rPr>
                        <a:t>- Объединенный </a:t>
                      </a:r>
                      <a:r>
                        <a:rPr lang="ru-RU" sz="2600" dirty="0">
                          <a:effectLst/>
                        </a:rPr>
                        <a:t>институт проблем </a:t>
                      </a:r>
                      <a:r>
                        <a:rPr lang="ru-RU" sz="26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effectLst/>
                        </a:rPr>
                        <a:t>   информатизации </a:t>
                      </a:r>
                      <a:r>
                        <a:rPr lang="ru-RU" sz="2600" dirty="0">
                          <a:effectLst/>
                        </a:rPr>
                        <a:t>НАН,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- Институт математики НАН,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- ГИП «Геоинформационные системы» НАН,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- Институт тепло- и </a:t>
                      </a:r>
                      <a:r>
                        <a:rPr lang="ru-RU" sz="2600" dirty="0" err="1">
                          <a:effectLst/>
                        </a:rPr>
                        <a:t>массообмена</a:t>
                      </a:r>
                      <a:r>
                        <a:rPr lang="ru-RU" sz="2600" dirty="0">
                          <a:effectLst/>
                        </a:rPr>
                        <a:t> НАН</a:t>
                      </a:r>
                      <a:r>
                        <a:rPr lang="ru-RU" sz="2600" dirty="0" smtClean="0">
                          <a:effectLst/>
                        </a:rPr>
                        <a:t>.</a:t>
                      </a:r>
                      <a:endParaRPr lang="ru-RU" sz="2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041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1470"/>
            <a:ext cx="10872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Южный федеральный университет</a:t>
            </a:r>
            <a:endParaRPr lang="ru-RU" sz="2800" dirty="0" smtClean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933" y="793765"/>
            <a:ext cx="1201248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Имеет </a:t>
            </a:r>
            <a:r>
              <a:rPr lang="ru-RU" sz="2400" b="1" dirty="0">
                <a:solidFill>
                  <a:srgbClr val="7030A0"/>
                </a:solidFill>
              </a:rPr>
              <a:t>22 договора </a:t>
            </a:r>
            <a:r>
              <a:rPr lang="ru-RU" sz="2400" dirty="0" smtClean="0"/>
              <a:t>с </a:t>
            </a:r>
            <a:r>
              <a:rPr lang="ru-RU" sz="2400" dirty="0"/>
              <a:t>вузами и научными организациями </a:t>
            </a:r>
            <a:r>
              <a:rPr lang="ru-RU" sz="2400" dirty="0" smtClean="0"/>
              <a:t>НАН в </a:t>
            </a:r>
            <a:r>
              <a:rPr lang="ru-RU" sz="2400" dirty="0"/>
              <a:t>гг. Минск, </a:t>
            </a:r>
            <a:endParaRPr lang="ru-RU" sz="2400" dirty="0" smtClean="0"/>
          </a:p>
          <a:p>
            <a:r>
              <a:rPr lang="ru-RU" sz="2400" dirty="0" smtClean="0"/>
              <a:t>Гродно</a:t>
            </a:r>
            <a:r>
              <a:rPr lang="ru-RU" sz="2400" dirty="0"/>
              <a:t>, Полоцк, Гомель, Витебск, Барановичи, Брест, </a:t>
            </a:r>
            <a:r>
              <a:rPr lang="ru-RU" sz="2400" dirty="0" smtClean="0"/>
              <a:t>а также Республиканским</a:t>
            </a:r>
          </a:p>
          <a:p>
            <a:r>
              <a:rPr lang="ru-RU" sz="2400" dirty="0" smtClean="0"/>
              <a:t>советом </a:t>
            </a:r>
            <a:r>
              <a:rPr lang="ru-RU" sz="2400" dirty="0"/>
              <a:t>ректоров </a:t>
            </a:r>
            <a:r>
              <a:rPr lang="ru-RU" sz="2400" dirty="0" smtClean="0"/>
              <a:t>вузов, Российским </a:t>
            </a:r>
            <a:r>
              <a:rPr lang="ru-RU" sz="2400" dirty="0"/>
              <a:t>центром науки и </a:t>
            </a:r>
            <a:r>
              <a:rPr lang="ru-RU" sz="2400" dirty="0" smtClean="0"/>
              <a:t>культуры.</a:t>
            </a:r>
            <a:endParaRPr lang="ru-RU" sz="2400" dirty="0"/>
          </a:p>
          <a:p>
            <a:r>
              <a:rPr lang="ru-RU" sz="2400" dirty="0"/>
              <a:t>2. Сегодня в ЮФУ обучается 6 белорусских студентов</a:t>
            </a:r>
            <a:r>
              <a:rPr lang="ru-RU" sz="2400" dirty="0" smtClean="0"/>
              <a:t>. В </a:t>
            </a:r>
            <a:r>
              <a:rPr lang="ru-RU" sz="2400" dirty="0"/>
              <a:t>2026 г. </a:t>
            </a:r>
            <a:r>
              <a:rPr lang="ru-RU" sz="2400" dirty="0" smtClean="0"/>
              <a:t>в </a:t>
            </a:r>
            <a:r>
              <a:rPr lang="ru-RU" sz="2400" dirty="0"/>
              <a:t>Белорусском и Полоцком государственных университетах проводится семестровое обучение 10 студентов ЮФУ.</a:t>
            </a:r>
          </a:p>
          <a:p>
            <a:r>
              <a:rPr lang="ru-RU" sz="2400" dirty="0" smtClean="0"/>
              <a:t>3. </a:t>
            </a:r>
            <a:r>
              <a:rPr lang="ru-RU" sz="2400" dirty="0"/>
              <a:t>Для </a:t>
            </a:r>
            <a:r>
              <a:rPr lang="ru-RU" sz="2400" dirty="0" smtClean="0"/>
              <a:t>ведения </a:t>
            </a:r>
            <a:r>
              <a:rPr lang="ru-RU" sz="2400" dirty="0"/>
              <a:t>учебных занятий ЮФУ привлекает преподавателей Полоцкого, Гомельского, Гродненского и Белорусского университетов.</a:t>
            </a:r>
          </a:p>
          <a:p>
            <a:r>
              <a:rPr lang="ru-RU" sz="2400" dirty="0" smtClean="0"/>
              <a:t>4. </a:t>
            </a:r>
            <a:r>
              <a:rPr lang="ru-RU" sz="2400" dirty="0"/>
              <a:t>Структурные подразделения ЮФУ проводят </a:t>
            </a:r>
            <a:r>
              <a:rPr lang="ru-RU" sz="2400" dirty="0" smtClean="0"/>
              <a:t>НИР </a:t>
            </a:r>
            <a:r>
              <a:rPr lang="ru-RU" sz="2400" dirty="0"/>
              <a:t>совместно с НАН Беларуси, а также кафедрами Гродненского и Полоцкого государственных университетов.</a:t>
            </a:r>
          </a:p>
          <a:p>
            <a:r>
              <a:rPr lang="ru-RU" sz="2400" dirty="0" smtClean="0"/>
              <a:t>5. </a:t>
            </a:r>
            <a:r>
              <a:rPr lang="ru-RU" sz="2400" dirty="0"/>
              <a:t>Преподаватели и студенты ЮФУ </a:t>
            </a:r>
            <a:r>
              <a:rPr lang="ru-RU" sz="2400" dirty="0" smtClean="0"/>
              <a:t>участвуют </a:t>
            </a:r>
            <a:r>
              <a:rPr lang="ru-RU" sz="2400" dirty="0"/>
              <a:t>в </a:t>
            </a:r>
            <a:r>
              <a:rPr lang="ru-RU" sz="2400" dirty="0" smtClean="0"/>
              <a:t>конференциях по </a:t>
            </a:r>
            <a:r>
              <a:rPr lang="ru-RU" sz="2400" b="1" dirty="0">
                <a:solidFill>
                  <a:srgbClr val="7030A0"/>
                </a:solidFill>
              </a:rPr>
              <a:t>химическим </a:t>
            </a:r>
            <a:r>
              <a:rPr lang="ru-RU" sz="2400" b="1" dirty="0" smtClean="0">
                <a:solidFill>
                  <a:srgbClr val="7030A0"/>
                </a:solidFill>
              </a:rPr>
              <a:t>реакторам,  </a:t>
            </a:r>
            <a:r>
              <a:rPr lang="ru-RU" sz="2400" b="1" dirty="0" err="1">
                <a:solidFill>
                  <a:srgbClr val="7030A0"/>
                </a:solidFill>
              </a:rPr>
              <a:t>радиотехнологиям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err="1">
                <a:solidFill>
                  <a:srgbClr val="7030A0"/>
                </a:solidFill>
              </a:rPr>
              <a:t>мультиферроикам</a:t>
            </a:r>
            <a:r>
              <a:rPr lang="ru-RU" sz="2400" b="1" dirty="0">
                <a:solidFill>
                  <a:srgbClr val="7030A0"/>
                </a:solidFill>
              </a:rPr>
              <a:t>, географии и </a:t>
            </a:r>
            <a:r>
              <a:rPr lang="ru-RU" sz="2400" b="1" dirty="0" err="1">
                <a:solidFill>
                  <a:srgbClr val="7030A0"/>
                </a:solidFill>
              </a:rPr>
              <a:t>геоинформатике</a:t>
            </a:r>
            <a:r>
              <a:rPr lang="ru-RU" sz="2400" b="1" dirty="0">
                <a:solidFill>
                  <a:srgbClr val="7030A0"/>
                </a:solidFill>
              </a:rPr>
              <a:t>, психологии, истории, педагогике, языкознанию, гуманитарному образованию, религии</a:t>
            </a:r>
            <a:r>
              <a:rPr lang="ru-RU" sz="2400" dirty="0"/>
              <a:t>, </a:t>
            </a:r>
            <a:r>
              <a:rPr lang="ru-RU" sz="2400" dirty="0"/>
              <a:t>семинарах по </a:t>
            </a:r>
            <a:r>
              <a:rPr lang="ru-RU" sz="2400" b="1" dirty="0">
                <a:solidFill>
                  <a:srgbClr val="7030A0"/>
                </a:solidFill>
              </a:rPr>
              <a:t>математике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/>
              <a:t>и </a:t>
            </a:r>
            <a:r>
              <a:rPr lang="ru-RU" sz="2400" b="1" dirty="0" smtClean="0">
                <a:solidFill>
                  <a:srgbClr val="7030A0"/>
                </a:solidFill>
              </a:rPr>
              <a:t>информатике</a:t>
            </a:r>
            <a:r>
              <a:rPr lang="ru-RU" sz="2400" dirty="0" smtClean="0"/>
              <a:t>. Практикуется </a:t>
            </a:r>
            <a:r>
              <a:rPr lang="ru-RU" sz="2400" dirty="0"/>
              <a:t>проведение совместных олимпиад по письменному переводу с Минским лингвистическим университетом.</a:t>
            </a:r>
          </a:p>
        </p:txBody>
      </p:sp>
      <p:pic>
        <p:nvPicPr>
          <p:cNvPr id="4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Фото здания и эмблема ЮФУ\Эмблема ЮФУ 2 без фона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872"/>
          <a:stretch/>
        </p:blipFill>
        <p:spPr bwMode="auto">
          <a:xfrm>
            <a:off x="10208713" y="-100546"/>
            <a:ext cx="1995813" cy="201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212733" y="6331611"/>
            <a:ext cx="502920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8</a:t>
            </a:fld>
            <a:endParaRPr lang="ru-RU" sz="3600" b="1" dirty="0">
              <a:solidFill>
                <a:srgbClr val="3916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02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-20538"/>
            <a:ext cx="12192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Донской государственный технический </a:t>
            </a:r>
            <a:r>
              <a:rPr lang="ru-RU" sz="2800" b="1" dirty="0" smtClean="0">
                <a:solidFill>
                  <a:srgbClr val="7030A0"/>
                </a:solidFill>
              </a:rPr>
              <a:t>университет 1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22996"/>
            <a:ext cx="1168578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1. Имеет </a:t>
            </a:r>
            <a:r>
              <a:rPr lang="ru-RU" sz="2400" b="1" dirty="0">
                <a:solidFill>
                  <a:srgbClr val="7030A0"/>
                </a:solidFill>
              </a:rPr>
              <a:t>17 договоров </a:t>
            </a:r>
            <a:r>
              <a:rPr lang="ru-RU" sz="2400" dirty="0"/>
              <a:t>о сотрудничестве с вузами и научными организациями </a:t>
            </a:r>
            <a:r>
              <a:rPr lang="ru-RU" sz="2400" dirty="0" smtClean="0"/>
              <a:t>в </a:t>
            </a:r>
            <a:r>
              <a:rPr lang="ru-RU" sz="2400" dirty="0"/>
              <a:t>гг. Брест, Гродно, Минск, Гомель, Полоцк, Боровичи, Полесье. </a:t>
            </a:r>
          </a:p>
          <a:p>
            <a:r>
              <a:rPr lang="ru-RU" sz="2400" dirty="0"/>
              <a:t>2. Ученые ДГТУ (С. </a:t>
            </a:r>
            <a:r>
              <a:rPr lang="ru-RU" sz="2400" dirty="0" err="1"/>
              <a:t>Айзенкович</a:t>
            </a:r>
            <a:r>
              <a:rPr lang="ru-RU" sz="2400" dirty="0"/>
              <a:t>, С.А. Николаев, Е. Садырин) стали лауреатами </a:t>
            </a:r>
            <a:endParaRPr lang="ru-RU" sz="2400" dirty="0" smtClean="0"/>
          </a:p>
          <a:p>
            <a:r>
              <a:rPr lang="ru-RU" sz="2400" dirty="0" smtClean="0"/>
              <a:t>премии НАН (2024 </a:t>
            </a:r>
            <a:r>
              <a:rPr lang="ru-RU" sz="2400" dirty="0"/>
              <a:t>г</a:t>
            </a:r>
            <a:r>
              <a:rPr lang="ru-RU" sz="2400" dirty="0" smtClean="0"/>
              <a:t>.) </a:t>
            </a:r>
            <a:endParaRPr lang="ru-RU" sz="2400" dirty="0"/>
          </a:p>
          <a:p>
            <a:r>
              <a:rPr lang="ru-RU" sz="2400" dirty="0"/>
              <a:t>3. </a:t>
            </a:r>
            <a:r>
              <a:rPr lang="ru-RU" sz="2400" dirty="0"/>
              <a:t>На </a:t>
            </a:r>
            <a:r>
              <a:rPr lang="en-US" sz="2400" dirty="0"/>
              <a:t>XIII</a:t>
            </a:r>
            <a:r>
              <a:rPr lang="ru-RU" sz="2400" dirty="0"/>
              <a:t> Форуме </a:t>
            </a:r>
            <a:r>
              <a:rPr lang="ru-RU" sz="2400" dirty="0" smtClean="0"/>
              <a:t>регионов, </a:t>
            </a:r>
            <a:r>
              <a:rPr lang="ru-RU" sz="2400" dirty="0"/>
              <a:t>который откроется через 3 дня, проректор ДГТУ </a:t>
            </a:r>
            <a:r>
              <a:rPr lang="ru-RU" sz="2400" dirty="0" err="1"/>
              <a:t>Бескопыльный</a:t>
            </a:r>
            <a:r>
              <a:rPr lang="ru-RU" sz="2400" dirty="0"/>
              <a:t> А.Н. подпишет Соглашение о сотрудничестве с </a:t>
            </a:r>
            <a:r>
              <a:rPr lang="ru-RU" sz="2400" dirty="0" smtClean="0"/>
              <a:t>НАН, </a:t>
            </a:r>
            <a:r>
              <a:rPr lang="ru-RU" sz="2400" dirty="0"/>
              <a:t>а также новую версию договора  </a:t>
            </a:r>
            <a:r>
              <a:rPr lang="ru-RU" sz="2400" dirty="0" smtClean="0"/>
              <a:t>между </a:t>
            </a:r>
            <a:r>
              <a:rPr lang="ru-RU" sz="2400" dirty="0"/>
              <a:t>ДГТУ и Белорусским национальным техническим университетом.</a:t>
            </a:r>
          </a:p>
          <a:p>
            <a:r>
              <a:rPr lang="ru-RU" sz="2400" dirty="0" smtClean="0"/>
              <a:t>4</a:t>
            </a:r>
            <a:r>
              <a:rPr lang="ru-RU" sz="2400" dirty="0"/>
              <a:t>. Совместные исследования ДГТУ и белорусских ученых систематически </a:t>
            </a:r>
            <a:r>
              <a:rPr lang="ru-RU" sz="2400" dirty="0" smtClean="0"/>
              <a:t>представлялись </a:t>
            </a:r>
            <a:r>
              <a:rPr lang="ru-RU" sz="2400" dirty="0"/>
              <a:t>на Всероссийском форуме «Микроэлектроника» в </a:t>
            </a:r>
            <a:r>
              <a:rPr lang="ru-RU" sz="2400" dirty="0" smtClean="0"/>
              <a:t>Сириусе, </a:t>
            </a:r>
            <a:r>
              <a:rPr lang="ru-RU" sz="2400" dirty="0" smtClean="0"/>
              <a:t>в </a:t>
            </a:r>
            <a:r>
              <a:rPr lang="ru-RU" sz="2400" dirty="0" err="1"/>
              <a:t>т.ч</a:t>
            </a:r>
            <a:r>
              <a:rPr lang="ru-RU" sz="2400" dirty="0"/>
              <a:t>. Президенту РАН Красникову Г.Я. </a:t>
            </a:r>
            <a:r>
              <a:rPr lang="ru-RU" sz="2400" dirty="0" smtClean="0"/>
              <a:t>  </a:t>
            </a:r>
            <a:endParaRPr lang="ru-RU" sz="2400" dirty="0"/>
          </a:p>
          <a:p>
            <a:r>
              <a:rPr lang="ru-RU" sz="2400" dirty="0"/>
              <a:t>5. В оргкомитеты научных конференций ДГТУ привлекаются ученые Белорусского государственного экономического университета.</a:t>
            </a:r>
          </a:p>
          <a:p>
            <a:r>
              <a:rPr lang="ru-RU" sz="2400" dirty="0"/>
              <a:t>6. В 2026 г. ДГТУ представил в РНФ два новых проекта по проблемам проектирования высокотемпературной аналоговой ЭКБ и устройств частотной </a:t>
            </a:r>
            <a:r>
              <a:rPr lang="ru-RU" sz="2400" dirty="0" smtClean="0"/>
              <a:t>селекции. </a:t>
            </a:r>
            <a:r>
              <a:rPr lang="ru-RU" sz="2400" dirty="0"/>
              <a:t>Практическая реализация данных проектов будет проводиться </a:t>
            </a:r>
            <a:r>
              <a:rPr lang="ru-RU" sz="2400" dirty="0" smtClean="0"/>
              <a:t>с участием Минского </a:t>
            </a:r>
            <a:r>
              <a:rPr lang="ru-RU" sz="2400" dirty="0"/>
              <a:t>научно-исследовательского приборостроительного института.</a:t>
            </a:r>
          </a:p>
        </p:txBody>
      </p:sp>
      <p:pic>
        <p:nvPicPr>
          <p:cNvPr id="4" name="Picture 2" descr="D:\Совет ректоров вузов РО 23.12.14 секция по науке\Пленум в мае-июне 2026 по Беларуси\презентация\Фото и эмблемы университетов для презентации пленума совета ректоров\Фото здания и эмблема ДГТУ\Эмблема ДГТУ без фон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493" y="22617"/>
            <a:ext cx="1607507" cy="170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94343" y="6393670"/>
            <a:ext cx="502920" cy="377190"/>
          </a:xfrm>
        </p:spPr>
        <p:txBody>
          <a:bodyPr>
            <a:noAutofit/>
          </a:bodyPr>
          <a:lstStyle/>
          <a:p>
            <a:fld id="{C48B3F67-3ADA-426D-AF51-EBD9B9F642BE}" type="slidenum">
              <a:rPr lang="ru-RU" sz="3600" b="1" smtClean="0">
                <a:solidFill>
                  <a:srgbClr val="3916BA"/>
                </a:solidFill>
              </a:rPr>
              <a:pPr/>
              <a:t>9</a:t>
            </a:fld>
            <a:endParaRPr lang="ru-RU" sz="3600" b="1" dirty="0">
              <a:solidFill>
                <a:srgbClr val="3916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52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2068</Words>
  <Application>Microsoft Office PowerPoint</Application>
  <PresentationFormat>Произвольный</PresentationFormat>
  <Paragraphs>149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presentation-creation.ru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Углы зеленых оттенков, presentation-creation.ru</dc:title>
  <dc:creator>User Obstinate</dc:creator>
  <cp:lastModifiedBy>Морозова Ирина</cp:lastModifiedBy>
  <cp:revision>41</cp:revision>
  <cp:lastPrinted>2026-06-16T07:49:22Z</cp:lastPrinted>
  <dcterms:created xsi:type="dcterms:W3CDTF">2021-05-04T06:37:33Z</dcterms:created>
  <dcterms:modified xsi:type="dcterms:W3CDTF">2026-06-18T12:53:00Z</dcterms:modified>
</cp:coreProperties>
</file>